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31"/>
  </p:notesMasterIdLst>
  <p:handoutMasterIdLst>
    <p:handoutMasterId r:id="rId32"/>
  </p:handoutMasterIdLst>
  <p:sldIdLst>
    <p:sldId id="256" r:id="rId5"/>
    <p:sldId id="313" r:id="rId6"/>
    <p:sldId id="365" r:id="rId7"/>
    <p:sldId id="397" r:id="rId8"/>
    <p:sldId id="368" r:id="rId9"/>
    <p:sldId id="395" r:id="rId10"/>
    <p:sldId id="396" r:id="rId11"/>
    <p:sldId id="379" r:id="rId12"/>
    <p:sldId id="369" r:id="rId13"/>
    <p:sldId id="370" r:id="rId14"/>
    <p:sldId id="372" r:id="rId15"/>
    <p:sldId id="373" r:id="rId16"/>
    <p:sldId id="371" r:id="rId17"/>
    <p:sldId id="376" r:id="rId18"/>
    <p:sldId id="380" r:id="rId19"/>
    <p:sldId id="388" r:id="rId20"/>
    <p:sldId id="375" r:id="rId21"/>
    <p:sldId id="381" r:id="rId22"/>
    <p:sldId id="389" r:id="rId23"/>
    <p:sldId id="390" r:id="rId24"/>
    <p:sldId id="398" r:id="rId25"/>
    <p:sldId id="260" r:id="rId26"/>
    <p:sldId id="257" r:id="rId27"/>
    <p:sldId id="262" r:id="rId28"/>
    <p:sldId id="261" r:id="rId29"/>
    <p:sldId id="399" r:id="rId30"/>
  </p:sldIdLst>
  <p:sldSz cx="1219358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09356" algn="l" rtl="0" fontAlgn="base">
      <a:spcBef>
        <a:spcPct val="0"/>
      </a:spcBef>
      <a:spcAft>
        <a:spcPct val="0"/>
      </a:spcAft>
      <a:defRPr kern="1200">
        <a:solidFill>
          <a:schemeClr val="tx1"/>
        </a:solidFill>
        <a:latin typeface="Verdana" pitchFamily="34" charset="0"/>
        <a:ea typeface="+mn-ea"/>
        <a:cs typeface="+mn-cs"/>
      </a:defRPr>
    </a:lvl2pPr>
    <a:lvl3pPr marL="1218712" algn="l" rtl="0" fontAlgn="base">
      <a:spcBef>
        <a:spcPct val="0"/>
      </a:spcBef>
      <a:spcAft>
        <a:spcPct val="0"/>
      </a:spcAft>
      <a:defRPr kern="1200">
        <a:solidFill>
          <a:schemeClr val="tx1"/>
        </a:solidFill>
        <a:latin typeface="Verdana" pitchFamily="34" charset="0"/>
        <a:ea typeface="+mn-ea"/>
        <a:cs typeface="+mn-cs"/>
      </a:defRPr>
    </a:lvl3pPr>
    <a:lvl4pPr marL="1828068" algn="l" rtl="0" fontAlgn="base">
      <a:spcBef>
        <a:spcPct val="0"/>
      </a:spcBef>
      <a:spcAft>
        <a:spcPct val="0"/>
      </a:spcAft>
      <a:defRPr kern="1200">
        <a:solidFill>
          <a:schemeClr val="tx1"/>
        </a:solidFill>
        <a:latin typeface="Verdana" pitchFamily="34" charset="0"/>
        <a:ea typeface="+mn-ea"/>
        <a:cs typeface="+mn-cs"/>
      </a:defRPr>
    </a:lvl4pPr>
    <a:lvl5pPr marL="2437425" algn="l" rtl="0" fontAlgn="base">
      <a:spcBef>
        <a:spcPct val="0"/>
      </a:spcBef>
      <a:spcAft>
        <a:spcPct val="0"/>
      </a:spcAft>
      <a:defRPr kern="1200">
        <a:solidFill>
          <a:schemeClr val="tx1"/>
        </a:solidFill>
        <a:latin typeface="Verdana" pitchFamily="34" charset="0"/>
        <a:ea typeface="+mn-ea"/>
        <a:cs typeface="+mn-cs"/>
      </a:defRPr>
    </a:lvl5pPr>
    <a:lvl6pPr marL="3046781" algn="l" defTabSz="1218712" rtl="0" eaLnBrk="1" latinLnBrk="0" hangingPunct="1">
      <a:defRPr kern="1200">
        <a:solidFill>
          <a:schemeClr val="tx1"/>
        </a:solidFill>
        <a:latin typeface="Verdana" pitchFamily="34" charset="0"/>
        <a:ea typeface="+mn-ea"/>
        <a:cs typeface="+mn-cs"/>
      </a:defRPr>
    </a:lvl6pPr>
    <a:lvl7pPr marL="3656137" algn="l" defTabSz="1218712" rtl="0" eaLnBrk="1" latinLnBrk="0" hangingPunct="1">
      <a:defRPr kern="1200">
        <a:solidFill>
          <a:schemeClr val="tx1"/>
        </a:solidFill>
        <a:latin typeface="Verdana" pitchFamily="34" charset="0"/>
        <a:ea typeface="+mn-ea"/>
        <a:cs typeface="+mn-cs"/>
      </a:defRPr>
    </a:lvl7pPr>
    <a:lvl8pPr marL="4265493" algn="l" defTabSz="1218712" rtl="0" eaLnBrk="1" latinLnBrk="0" hangingPunct="1">
      <a:defRPr kern="1200">
        <a:solidFill>
          <a:schemeClr val="tx1"/>
        </a:solidFill>
        <a:latin typeface="Verdana" pitchFamily="34" charset="0"/>
        <a:ea typeface="+mn-ea"/>
        <a:cs typeface="+mn-cs"/>
      </a:defRPr>
    </a:lvl8pPr>
    <a:lvl9pPr marL="4874849" algn="l" defTabSz="1218712"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8D"/>
    <a:srgbClr val="00549F"/>
    <a:srgbClr val="0098DB"/>
    <a:srgbClr val="FDC82F"/>
    <a:srgbClr val="D0103A"/>
    <a:srgbClr val="008542"/>
    <a:srgbClr val="E37222"/>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3" autoAdjust="0"/>
    <p:restoredTop sz="83488" autoAdjust="0"/>
  </p:normalViewPr>
  <p:slideViewPr>
    <p:cSldViewPr snapToGrid="0">
      <p:cViewPr varScale="1">
        <p:scale>
          <a:sx n="131" d="100"/>
          <a:sy n="131" d="100"/>
        </p:scale>
        <p:origin x="416" y="184"/>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6/21/19</a:t>
            </a:fld>
            <a:endParaRPr lang="en-US" dirty="0"/>
          </a:p>
        </p:txBody>
      </p:sp>
      <p:sp>
        <p:nvSpPr>
          <p:cNvPr id="11268" name="Rectangle 4"/>
          <p:cNvSpPr>
            <a:spLocks noGrp="1" noRot="1" noChangeAspect="1" noChangeArrowheads="1" noTextEdit="1"/>
          </p:cNvSpPr>
          <p:nvPr>
            <p:ph type="sldImg" idx="2"/>
          </p:nvPr>
        </p:nvSpPr>
        <p:spPr bwMode="auto">
          <a:xfrm>
            <a:off x="461963" y="693738"/>
            <a:ext cx="6161087" cy="346551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599" kern="1200">
        <a:solidFill>
          <a:schemeClr val="tx1"/>
        </a:solidFill>
        <a:latin typeface="Calibri" pitchFamily="34" charset="0"/>
        <a:ea typeface="+mn-ea"/>
        <a:cs typeface="+mn-cs"/>
      </a:defRPr>
    </a:lvl1pPr>
    <a:lvl2pPr marL="609356" algn="l" rtl="0" fontAlgn="base">
      <a:spcBef>
        <a:spcPct val="30000"/>
      </a:spcBef>
      <a:spcAft>
        <a:spcPct val="0"/>
      </a:spcAft>
      <a:defRPr sz="1599" kern="1200">
        <a:solidFill>
          <a:schemeClr val="tx1"/>
        </a:solidFill>
        <a:latin typeface="Calibri" pitchFamily="34" charset="0"/>
        <a:ea typeface="+mn-ea"/>
        <a:cs typeface="+mn-cs"/>
      </a:defRPr>
    </a:lvl2pPr>
    <a:lvl3pPr marL="1218712" algn="l" rtl="0" fontAlgn="base">
      <a:spcBef>
        <a:spcPct val="30000"/>
      </a:spcBef>
      <a:spcAft>
        <a:spcPct val="0"/>
      </a:spcAft>
      <a:defRPr sz="1599" kern="1200">
        <a:solidFill>
          <a:schemeClr val="tx1"/>
        </a:solidFill>
        <a:latin typeface="Calibri" pitchFamily="34" charset="0"/>
        <a:ea typeface="+mn-ea"/>
        <a:cs typeface="+mn-cs"/>
      </a:defRPr>
    </a:lvl3pPr>
    <a:lvl4pPr marL="1828068" algn="l" rtl="0" fontAlgn="base">
      <a:spcBef>
        <a:spcPct val="30000"/>
      </a:spcBef>
      <a:spcAft>
        <a:spcPct val="0"/>
      </a:spcAft>
      <a:defRPr sz="1599" kern="1200">
        <a:solidFill>
          <a:schemeClr val="tx1"/>
        </a:solidFill>
        <a:latin typeface="Calibri" pitchFamily="34" charset="0"/>
        <a:ea typeface="+mn-ea"/>
        <a:cs typeface="+mn-cs"/>
      </a:defRPr>
    </a:lvl4pPr>
    <a:lvl5pPr marL="2437425" algn="l" rtl="0" fontAlgn="base">
      <a:spcBef>
        <a:spcPct val="30000"/>
      </a:spcBef>
      <a:spcAft>
        <a:spcPct val="0"/>
      </a:spcAft>
      <a:defRPr sz="1599" kern="1200">
        <a:solidFill>
          <a:schemeClr val="tx1"/>
        </a:solidFill>
        <a:latin typeface="Calibri" pitchFamily="34" charset="0"/>
        <a:ea typeface="+mn-ea"/>
        <a:cs typeface="+mn-cs"/>
      </a:defRPr>
    </a:lvl5pPr>
    <a:lvl6pPr marL="3046781" algn="l" defTabSz="1218712" rtl="0" eaLnBrk="1" latinLnBrk="0" hangingPunct="1">
      <a:defRPr sz="1599" kern="1200">
        <a:solidFill>
          <a:schemeClr val="tx1"/>
        </a:solidFill>
        <a:latin typeface="+mn-lt"/>
        <a:ea typeface="+mn-ea"/>
        <a:cs typeface="+mn-cs"/>
      </a:defRPr>
    </a:lvl6pPr>
    <a:lvl7pPr marL="3656137" algn="l" defTabSz="1218712" rtl="0" eaLnBrk="1" latinLnBrk="0" hangingPunct="1">
      <a:defRPr sz="1599" kern="1200">
        <a:solidFill>
          <a:schemeClr val="tx1"/>
        </a:solidFill>
        <a:latin typeface="+mn-lt"/>
        <a:ea typeface="+mn-ea"/>
        <a:cs typeface="+mn-cs"/>
      </a:defRPr>
    </a:lvl7pPr>
    <a:lvl8pPr marL="4265493" algn="l" defTabSz="1218712" rtl="0" eaLnBrk="1" latinLnBrk="0" hangingPunct="1">
      <a:defRPr sz="1599" kern="1200">
        <a:solidFill>
          <a:schemeClr val="tx1"/>
        </a:solidFill>
        <a:latin typeface="+mn-lt"/>
        <a:ea typeface="+mn-ea"/>
        <a:cs typeface="+mn-cs"/>
      </a:defRPr>
    </a:lvl8pPr>
    <a:lvl9pPr marL="4874849" algn="l" defTabSz="1218712" rtl="0" eaLnBrk="1" latinLnBrk="0" hangingPunct="1">
      <a:defRPr sz="15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251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328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5760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0921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9573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505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7073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5530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5884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9041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269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1480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6349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9318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Optional</a:t>
            </a:r>
            <a:r>
              <a:rPr lang="fr-FR" dirty="0"/>
              <a:t> slide: the </a:t>
            </a:r>
            <a:r>
              <a:rPr lang="fr-FR" dirty="0" err="1"/>
              <a:t>map</a:t>
            </a:r>
            <a:r>
              <a:rPr lang="fr-FR" dirty="0"/>
              <a:t> on the </a:t>
            </a:r>
            <a:r>
              <a:rPr lang="fr-FR" dirty="0" err="1"/>
              <a:t>rihght</a:t>
            </a:r>
            <a:r>
              <a:rPr lang="fr-FR" dirty="0"/>
              <a:t> </a:t>
            </a:r>
            <a:r>
              <a:rPr lang="fr-FR" dirty="0" err="1"/>
              <a:t>will</a:t>
            </a:r>
            <a:r>
              <a:rPr lang="fr-FR" dirty="0"/>
              <a:t> </a:t>
            </a:r>
            <a:r>
              <a:rPr lang="fr-FR" dirty="0" err="1"/>
              <a:t>be</a:t>
            </a:r>
            <a:r>
              <a:rPr lang="fr-FR" dirty="0"/>
              <a:t> </a:t>
            </a:r>
            <a:r>
              <a:rPr lang="fr-FR" dirty="0" err="1"/>
              <a:t>most</a:t>
            </a:r>
            <a:r>
              <a:rPr lang="fr-FR" dirty="0"/>
              <a:t> </a:t>
            </a:r>
            <a:r>
              <a:rPr lang="fr-FR" dirty="0" err="1"/>
              <a:t>certainly</a:t>
            </a:r>
            <a:r>
              <a:rPr lang="fr-FR" dirty="0"/>
              <a:t> </a:t>
            </a:r>
            <a:r>
              <a:rPr lang="fr-FR" dirty="0" err="1"/>
              <a:t>presented</a:t>
            </a:r>
            <a:r>
              <a:rPr lang="fr-FR" dirty="0"/>
              <a:t> by Laura</a:t>
            </a:r>
          </a:p>
          <a:p>
            <a:endParaRPr lang="fr-FR" dirty="0"/>
          </a:p>
          <a:p>
            <a:r>
              <a:rPr lang="fr-FR" dirty="0"/>
              <a:t>There have been </a:t>
            </a:r>
            <a:r>
              <a:rPr lang="fr-FR" dirty="0" err="1"/>
              <a:t>airborne</a:t>
            </a:r>
            <a:r>
              <a:rPr lang="fr-FR" dirty="0"/>
              <a:t> </a:t>
            </a:r>
            <a:r>
              <a:rPr lang="fr-FR" dirty="0" err="1"/>
              <a:t>campaigns</a:t>
            </a:r>
            <a:r>
              <a:rPr lang="fr-FR" dirty="0"/>
              <a:t> </a:t>
            </a:r>
            <a:r>
              <a:rPr lang="fr-FR" dirty="0" err="1"/>
              <a:t>performed</a:t>
            </a:r>
            <a:r>
              <a:rPr lang="fr-FR" dirty="0"/>
              <a:t> by ESA and NASA, … , </a:t>
            </a:r>
            <a:r>
              <a:rPr lang="fr-FR" dirty="0" err="1"/>
              <a:t>we</a:t>
            </a:r>
            <a:r>
              <a:rPr lang="fr-FR" dirty="0"/>
              <a:t> </a:t>
            </a:r>
            <a:r>
              <a:rPr lang="fr-FR" dirty="0" err="1"/>
              <a:t>see</a:t>
            </a:r>
            <a:r>
              <a:rPr lang="fr-FR" dirty="0"/>
              <a:t> </a:t>
            </a:r>
            <a:r>
              <a:rPr lang="fr-FR" dirty="0" err="1"/>
              <a:t>some</a:t>
            </a:r>
            <a:r>
              <a:rPr lang="fr-FR" dirty="0"/>
              <a:t> </a:t>
            </a:r>
            <a:r>
              <a:rPr lang="fr-FR" dirty="0" err="1"/>
              <a:t>potential</a:t>
            </a:r>
            <a:r>
              <a:rPr lang="fr-FR" dirty="0"/>
              <a:t> future support TBD.</a:t>
            </a:r>
          </a:p>
        </p:txBody>
      </p:sp>
      <p:sp>
        <p:nvSpPr>
          <p:cNvPr id="4" name="Espace réservé du numéro de diapositive 3"/>
          <p:cNvSpPr>
            <a:spLocks noGrp="1"/>
          </p:cNvSpPr>
          <p:nvPr>
            <p:ph type="sldNum" sz="quarter" idx="5"/>
          </p:nvPr>
        </p:nvSpPr>
        <p:spPr/>
        <p:txBody>
          <a:bodyPr/>
          <a:lstStyle/>
          <a:p>
            <a:pPr>
              <a:defRPr/>
            </a:pPr>
            <a:fld id="{D8DF57D7-2670-4E78-96DD-D9B22805124F}" type="slidenum">
              <a:rPr lang="en-US" smtClean="0"/>
              <a:pPr>
                <a:defRPr/>
              </a:pPr>
              <a:t>22</a:t>
            </a:fld>
            <a:endParaRPr lang="en-US" dirty="0"/>
          </a:p>
        </p:txBody>
      </p:sp>
    </p:spTree>
    <p:extLst>
      <p:ext uri="{BB962C8B-B14F-4D97-AF65-F5344CB8AC3E}">
        <p14:creationId xmlns:p14="http://schemas.microsoft.com/office/powerpoint/2010/main" val="3932702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Spatial dimension.</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D8DF57D7-2670-4E78-96DD-D9B22805124F}" type="slidenum">
              <a:rPr lang="en-US" smtClean="0"/>
              <a:pPr>
                <a:defRPr/>
              </a:pPr>
              <a:t>23</a:t>
            </a:fld>
            <a:endParaRPr lang="en-US" dirty="0"/>
          </a:p>
        </p:txBody>
      </p:sp>
    </p:spTree>
    <p:extLst>
      <p:ext uri="{BB962C8B-B14F-4D97-AF65-F5344CB8AC3E}">
        <p14:creationId xmlns:p14="http://schemas.microsoft.com/office/powerpoint/2010/main" val="81892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Temporal dimension. </a:t>
            </a:r>
            <a:r>
              <a:rPr lang="fr-FR" dirty="0" err="1"/>
              <a:t>We</a:t>
            </a:r>
            <a:r>
              <a:rPr lang="fr-FR" dirty="0"/>
              <a:t> are </a:t>
            </a:r>
            <a:r>
              <a:rPr lang="fr-FR" dirty="0" err="1"/>
              <a:t>taking</a:t>
            </a:r>
            <a:r>
              <a:rPr lang="fr-FR" dirty="0"/>
              <a:t> </a:t>
            </a:r>
            <a:r>
              <a:rPr lang="fr-FR" dirty="0" err="1"/>
              <a:t>measurements</a:t>
            </a:r>
            <a:r>
              <a:rPr lang="fr-FR" dirty="0"/>
              <a:t> over a few pixels (5 to 10) over a 2-3 </a:t>
            </a:r>
            <a:r>
              <a:rPr lang="fr-FR" dirty="0" err="1"/>
              <a:t>years</a:t>
            </a:r>
            <a:r>
              <a:rPr lang="fr-FR" dirty="0"/>
              <a:t> </a:t>
            </a:r>
            <a:r>
              <a:rPr lang="fr-FR" dirty="0" err="1"/>
              <a:t>period</a:t>
            </a:r>
            <a:r>
              <a:rPr lang="fr-FR" dirty="0"/>
              <a:t>, </a:t>
            </a:r>
            <a:r>
              <a:rPr lang="fr-FR" dirty="0" err="1"/>
              <a:t>every</a:t>
            </a:r>
            <a:r>
              <a:rPr lang="fr-FR" dirty="0"/>
              <a:t> 15 minutes.</a:t>
            </a:r>
          </a:p>
        </p:txBody>
      </p:sp>
      <p:sp>
        <p:nvSpPr>
          <p:cNvPr id="4" name="Espace réservé du numéro de diapositive 3"/>
          <p:cNvSpPr>
            <a:spLocks noGrp="1"/>
          </p:cNvSpPr>
          <p:nvPr>
            <p:ph type="sldNum" sz="quarter" idx="5"/>
          </p:nvPr>
        </p:nvSpPr>
        <p:spPr/>
        <p:txBody>
          <a:bodyPr/>
          <a:lstStyle/>
          <a:p>
            <a:pPr>
              <a:defRPr/>
            </a:pPr>
            <a:fld id="{D8DF57D7-2670-4E78-96DD-D9B22805124F}" type="slidenum">
              <a:rPr lang="en-US" smtClean="0"/>
              <a:pPr>
                <a:defRPr/>
              </a:pPr>
              <a:t>24</a:t>
            </a:fld>
            <a:endParaRPr lang="en-US" dirty="0"/>
          </a:p>
        </p:txBody>
      </p:sp>
    </p:spTree>
    <p:extLst>
      <p:ext uri="{BB962C8B-B14F-4D97-AF65-F5344CB8AC3E}">
        <p14:creationId xmlns:p14="http://schemas.microsoft.com/office/powerpoint/2010/main" val="241489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860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7773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8270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694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51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4819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65669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8.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7.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819255" y="3886201"/>
            <a:ext cx="10599780" cy="426527"/>
          </a:xfrm>
        </p:spPr>
        <p:txBody>
          <a:bodyPr wrap="square">
            <a:spAutoFit/>
          </a:bodyPr>
          <a:lstStyle>
            <a:lvl1pPr marL="0" indent="0">
              <a:buFont typeface="Verdana" pitchFamily="34" charset="0"/>
              <a:buNone/>
              <a:defRPr sz="1825"/>
            </a:lvl1pPr>
          </a:lstStyle>
          <a:p>
            <a:pPr lvl="0"/>
            <a:r>
              <a:rPr lang="en-US" noProof="0"/>
              <a:t>Click to edit Master subtitle style</a:t>
            </a:r>
            <a:endParaRPr lang="en-GB" noProof="0" dirty="0"/>
          </a:p>
        </p:txBody>
      </p:sp>
      <p:sp>
        <p:nvSpPr>
          <p:cNvPr id="56325" name="Rectangle 6"/>
          <p:cNvSpPr>
            <a:spLocks noGrp="1" noChangeArrowheads="1"/>
          </p:cNvSpPr>
          <p:nvPr>
            <p:ph type="ctrTitle"/>
          </p:nvPr>
        </p:nvSpPr>
        <p:spPr>
          <a:xfrm>
            <a:off x="783270" y="2568796"/>
            <a:ext cx="10597413" cy="591700"/>
          </a:xfrm>
          <a:prstGeom prst="rect">
            <a:avLst/>
          </a:prstGeom>
        </p:spPr>
        <p:txBody>
          <a:bodyPr/>
          <a:lstStyle>
            <a:lvl1pPr>
              <a:defRPr sz="3245">
                <a:solidFill>
                  <a:schemeClr val="accent1"/>
                </a:solidFill>
              </a:defRPr>
            </a:lvl1pPr>
          </a:lstStyle>
          <a:p>
            <a:pPr lvl="0"/>
            <a:r>
              <a:rPr lang="en-US" noProof="0"/>
              <a:t>Click to edit Master title style</a:t>
            </a:r>
            <a:endParaRPr lang="en-GB" noProof="0" dirty="0"/>
          </a:p>
        </p:txBody>
      </p:sp>
      <p:sp>
        <p:nvSpPr>
          <p:cNvPr id="56347" name="Text Box 27"/>
          <p:cNvSpPr txBox="1">
            <a:spLocks noChangeArrowheads="1"/>
          </p:cNvSpPr>
          <p:nvPr userDrawn="1"/>
        </p:nvSpPr>
        <p:spPr bwMode="auto">
          <a:xfrm>
            <a:off x="842543" y="6429377"/>
            <a:ext cx="6689538" cy="217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GB" sz="811" noProof="0" dirty="0"/>
          </a:p>
        </p:txBody>
      </p:sp>
      <p:pic>
        <p:nvPicPr>
          <p:cNvPr id="8" name="Picture 7" descr="16950723446_e7d8e1bfb9_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667794" y="-2667793"/>
            <a:ext cx="6858001" cy="12193589"/>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10385242" y="208266"/>
            <a:ext cx="1614152" cy="624000"/>
          </a:xfrm>
          <a:prstGeom prst="rect">
            <a:avLst/>
          </a:prstGeom>
        </p:spPr>
      </p:pic>
      <p:sp>
        <p:nvSpPr>
          <p:cNvPr id="10" name="Text Box 58"/>
          <p:cNvSpPr txBox="1">
            <a:spLocks noChangeArrowheads="1"/>
          </p:cNvSpPr>
          <p:nvPr userDrawn="1"/>
        </p:nvSpPr>
        <p:spPr bwMode="auto">
          <a:xfrm>
            <a:off x="217127" y="6164198"/>
            <a:ext cx="6689538" cy="217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anchor="b">
            <a:spAutoFit/>
          </a:bodyPr>
          <a:lstStyle/>
          <a:p>
            <a:pPr algn="l">
              <a:spcBef>
                <a:spcPct val="50000"/>
              </a:spcBef>
            </a:pPr>
            <a:r>
              <a:rPr lang="en-US" sz="811" noProof="0">
                <a:solidFill>
                  <a:schemeClr val="bg1">
                    <a:lumMod val="85000"/>
                  </a:schemeClr>
                </a:solidFill>
              </a:rPr>
              <a:t>ESA UNCLASSIFIED - For Official Use</a:t>
            </a:r>
            <a:endParaRPr lang="en-GB" sz="811" noProof="0" dirty="0">
              <a:solidFill>
                <a:schemeClr val="bg1">
                  <a:lumMod val="85000"/>
                </a:schemeClr>
              </a:solidFill>
            </a:endParaRPr>
          </a:p>
        </p:txBody>
      </p:sp>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10388553" y="6532801"/>
            <a:ext cx="1596090" cy="192000"/>
          </a:xfrm>
          <a:prstGeom prst="rect">
            <a:avLst/>
          </a:prstGeom>
        </p:spPr>
      </p:pic>
      <p:cxnSp>
        <p:nvCxnSpPr>
          <p:cNvPr id="36" name="Straight Connector 35"/>
          <p:cNvCxnSpPr/>
          <p:nvPr userDrawn="1"/>
        </p:nvCxnSpPr>
        <p:spPr>
          <a:xfrm>
            <a:off x="221271" y="6385584"/>
            <a:ext cx="11767905"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3" name="Group 62"/>
          <p:cNvGrpSpPr/>
          <p:nvPr userDrawn="1"/>
        </p:nvGrpSpPr>
        <p:grpSpPr>
          <a:xfrm>
            <a:off x="229722" y="6544010"/>
            <a:ext cx="9103407" cy="148692"/>
            <a:chOff x="172269" y="6621494"/>
            <a:chExt cx="6826666" cy="111519"/>
          </a:xfrm>
        </p:grpSpPr>
        <p:pic>
          <p:nvPicPr>
            <p:cNvPr id="64" name="Picture 63" descr="at.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2269" y="6624669"/>
              <a:ext cx="163906" cy="108344"/>
            </a:xfrm>
            <a:prstGeom prst="rect">
              <a:avLst/>
            </a:prstGeom>
            <a:ln>
              <a:noFill/>
            </a:ln>
          </p:spPr>
        </p:pic>
        <p:pic>
          <p:nvPicPr>
            <p:cNvPr id="65" name="Picture 64" descr="be.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0797" y="6624669"/>
              <a:ext cx="163906" cy="108344"/>
            </a:xfrm>
            <a:prstGeom prst="rect">
              <a:avLst/>
            </a:prstGeom>
            <a:ln>
              <a:noFill/>
            </a:ln>
          </p:spPr>
        </p:pic>
        <p:pic>
          <p:nvPicPr>
            <p:cNvPr id="66" name="Picture 65" descr="ca.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35029" y="6621494"/>
              <a:ext cx="163906" cy="108344"/>
            </a:xfrm>
            <a:prstGeom prst="rect">
              <a:avLst/>
            </a:prstGeom>
            <a:ln>
              <a:noFill/>
            </a:ln>
          </p:spPr>
        </p:pic>
        <p:pic>
          <p:nvPicPr>
            <p:cNvPr id="67" name="Picture 66" descr="ch.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55667" y="6624669"/>
              <a:ext cx="163906" cy="108344"/>
            </a:xfrm>
            <a:prstGeom prst="rect">
              <a:avLst/>
            </a:prstGeom>
            <a:ln>
              <a:noFill/>
            </a:ln>
          </p:spPr>
        </p:pic>
        <p:pic>
          <p:nvPicPr>
            <p:cNvPr id="68" name="Picture 67" descr="cz.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1531" y="6624669"/>
              <a:ext cx="163906" cy="108344"/>
            </a:xfrm>
            <a:prstGeom prst="rect">
              <a:avLst/>
            </a:prstGeom>
            <a:ln>
              <a:noFill/>
            </a:ln>
          </p:spPr>
        </p:pic>
        <p:pic>
          <p:nvPicPr>
            <p:cNvPr id="69" name="Picture 68" descr="d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30472" y="6624669"/>
              <a:ext cx="163906" cy="108344"/>
            </a:xfrm>
            <a:prstGeom prst="rect">
              <a:avLst/>
            </a:prstGeom>
            <a:ln>
              <a:noFill/>
            </a:ln>
          </p:spPr>
        </p:pic>
        <p:pic>
          <p:nvPicPr>
            <p:cNvPr id="70" name="Picture 69" descr="dk.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09766" y="6624669"/>
              <a:ext cx="163906" cy="108344"/>
            </a:xfrm>
            <a:prstGeom prst="rect">
              <a:avLst/>
            </a:prstGeom>
            <a:ln>
              <a:noFill/>
            </a:ln>
          </p:spPr>
        </p:pic>
        <p:pic>
          <p:nvPicPr>
            <p:cNvPr id="71" name="Picture 70" descr="ee.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88298" y="6624669"/>
              <a:ext cx="163906" cy="108344"/>
            </a:xfrm>
            <a:prstGeom prst="rect">
              <a:avLst/>
            </a:prstGeom>
            <a:ln>
              <a:noFill/>
            </a:ln>
          </p:spPr>
        </p:pic>
        <p:pic>
          <p:nvPicPr>
            <p:cNvPr id="72" name="Picture 71" descr="es.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97147" y="6624669"/>
              <a:ext cx="163906" cy="108344"/>
            </a:xfrm>
            <a:prstGeom prst="rect">
              <a:avLst/>
            </a:prstGeom>
            <a:ln>
              <a:noFill/>
            </a:ln>
          </p:spPr>
        </p:pic>
        <p:pic>
          <p:nvPicPr>
            <p:cNvPr id="73" name="Picture 72" descr="fi.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71956" y="6624669"/>
              <a:ext cx="163906" cy="108344"/>
            </a:xfrm>
            <a:prstGeom prst="rect">
              <a:avLst/>
            </a:prstGeom>
            <a:ln>
              <a:noFill/>
            </a:ln>
          </p:spPr>
        </p:pic>
        <p:pic>
          <p:nvPicPr>
            <p:cNvPr id="74" name="Picture 73" descr="fr.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849315" y="6624669"/>
              <a:ext cx="163906" cy="108344"/>
            </a:xfrm>
            <a:prstGeom prst="rect">
              <a:avLst/>
            </a:prstGeom>
            <a:ln>
              <a:noFill/>
            </a:ln>
          </p:spPr>
        </p:pic>
        <p:pic>
          <p:nvPicPr>
            <p:cNvPr id="75" name="Picture 74" descr="g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2407833" y="6624669"/>
              <a:ext cx="163906" cy="108344"/>
            </a:xfrm>
            <a:prstGeom prst="rect">
              <a:avLst/>
            </a:prstGeom>
            <a:ln>
              <a:noFill/>
            </a:ln>
          </p:spPr>
        </p:pic>
        <p:pic>
          <p:nvPicPr>
            <p:cNvPr id="76" name="Picture 75" descr="hu.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685195" y="6624669"/>
              <a:ext cx="163906" cy="108344"/>
            </a:xfrm>
            <a:prstGeom prst="rect">
              <a:avLst/>
            </a:prstGeom>
            <a:ln>
              <a:noFill/>
            </a:ln>
          </p:spPr>
        </p:pic>
        <p:pic>
          <p:nvPicPr>
            <p:cNvPr id="77" name="Picture 76" descr="i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962555" y="6624669"/>
              <a:ext cx="163906" cy="108344"/>
            </a:xfrm>
            <a:prstGeom prst="rect">
              <a:avLst/>
            </a:prstGeom>
            <a:ln>
              <a:noFill/>
            </a:ln>
          </p:spPr>
        </p:pic>
        <p:pic>
          <p:nvPicPr>
            <p:cNvPr id="78" name="Picture 77" descr="it.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3239913" y="6624669"/>
              <a:ext cx="163906" cy="108344"/>
            </a:xfrm>
            <a:prstGeom prst="rect">
              <a:avLst/>
            </a:prstGeom>
            <a:ln>
              <a:noFill/>
            </a:ln>
          </p:spPr>
        </p:pic>
        <p:pic>
          <p:nvPicPr>
            <p:cNvPr id="79" name="Picture 78" descr="lu.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18472" y="6624669"/>
              <a:ext cx="163906" cy="108344"/>
            </a:xfrm>
            <a:prstGeom prst="rect">
              <a:avLst/>
            </a:prstGeom>
            <a:ln>
              <a:noFill/>
            </a:ln>
          </p:spPr>
        </p:pic>
        <p:pic>
          <p:nvPicPr>
            <p:cNvPr id="80" name="Picture 79" descr="nl.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799629" y="6624669"/>
              <a:ext cx="163906" cy="108344"/>
            </a:xfrm>
            <a:prstGeom prst="rect">
              <a:avLst/>
            </a:prstGeom>
            <a:ln>
              <a:noFill/>
            </a:ln>
          </p:spPr>
        </p:pic>
        <p:pic>
          <p:nvPicPr>
            <p:cNvPr id="81" name="Picture 80" descr="no.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4083387" y="6624669"/>
              <a:ext cx="163906" cy="108344"/>
            </a:xfrm>
            <a:prstGeom prst="rect">
              <a:avLst/>
            </a:prstGeom>
            <a:ln>
              <a:noFill/>
            </a:ln>
          </p:spPr>
        </p:pic>
        <p:pic>
          <p:nvPicPr>
            <p:cNvPr id="82" name="Picture 81" descr="pl.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359447" y="6624669"/>
              <a:ext cx="163906" cy="108344"/>
            </a:xfrm>
            <a:prstGeom prst="rect">
              <a:avLst/>
            </a:prstGeom>
            <a:ln>
              <a:noFill/>
            </a:ln>
          </p:spPr>
        </p:pic>
        <p:pic>
          <p:nvPicPr>
            <p:cNvPr id="83" name="Picture 82" descr="pt.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639303" y="6624669"/>
              <a:ext cx="163906" cy="108344"/>
            </a:xfrm>
            <a:prstGeom prst="rect">
              <a:avLst/>
            </a:prstGeom>
            <a:ln>
              <a:noFill/>
            </a:ln>
          </p:spPr>
        </p:pic>
        <p:pic>
          <p:nvPicPr>
            <p:cNvPr id="84" name="Picture 83" descr="ro.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920460" y="6624669"/>
              <a:ext cx="163906" cy="108344"/>
            </a:xfrm>
            <a:prstGeom prst="rect">
              <a:avLst/>
            </a:prstGeom>
            <a:ln>
              <a:noFill/>
            </a:ln>
          </p:spPr>
        </p:pic>
        <p:pic>
          <p:nvPicPr>
            <p:cNvPr id="85" name="Picture 84" descr="s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475801" y="6624669"/>
              <a:ext cx="163906" cy="108344"/>
            </a:xfrm>
            <a:prstGeom prst="rect">
              <a:avLst/>
            </a:prstGeom>
            <a:ln>
              <a:noFill/>
            </a:ln>
          </p:spPr>
        </p:pic>
        <p:pic>
          <p:nvPicPr>
            <p:cNvPr id="86" name="Picture 85" descr="uk.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30535" y="6624669"/>
              <a:ext cx="163906" cy="108344"/>
            </a:xfrm>
            <a:prstGeom prst="rect">
              <a:avLst/>
            </a:prstGeom>
            <a:ln>
              <a:noFill/>
            </a:ln>
          </p:spPr>
        </p:pic>
        <p:pic>
          <p:nvPicPr>
            <p:cNvPr id="87" name="Picture 86" descr="si.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435327" y="6623401"/>
              <a:ext cx="163385" cy="108000"/>
            </a:xfrm>
            <a:prstGeom prst="rect">
              <a:avLst/>
            </a:prstGeom>
          </p:spPr>
        </p:pic>
      </p:gr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Tree>
    <p:extLst>
      <p:ext uri="{BB962C8B-B14F-4D97-AF65-F5344CB8AC3E}">
        <p14:creationId xmlns:p14="http://schemas.microsoft.com/office/powerpoint/2010/main" val="68768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90806" y="268310"/>
            <a:ext cx="9567707" cy="435632"/>
          </a:xfrm>
          <a:prstGeom prst="rect">
            <a:avLst/>
          </a:prstGeom>
          <a:noFill/>
          <a:ln>
            <a:noFill/>
          </a:ln>
        </p:spPr>
        <p:txBody>
          <a:bodyPr vert="horz" wrap="square" lIns="91440" tIns="45720" rIns="91440" bIns="45720" numCol="1" anchor="ctr" anchorCtr="0" compatLnSpc="1">
            <a:prstTxWarp prst="textNoShape">
              <a:avLst/>
            </a:prstTxWarp>
            <a:spAutoFit/>
          </a:bodyPr>
          <a:lstStyle>
            <a:lvl1pPr>
              <a:defRPr lang="en-GB" sz="2231"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a:t>Click to edit Master title style</a:t>
            </a:r>
            <a:endParaRPr lang="en-GB" dirty="0"/>
          </a:p>
        </p:txBody>
      </p:sp>
    </p:spTree>
    <p:extLst>
      <p:ext uri="{BB962C8B-B14F-4D97-AF65-F5344CB8AC3E}">
        <p14:creationId xmlns:p14="http://schemas.microsoft.com/office/powerpoint/2010/main" val="211880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6106" y="3296483"/>
            <a:ext cx="10386753" cy="716478"/>
          </a:xfrm>
        </p:spPr>
        <p:txBody>
          <a:bodyPr anchor="t"/>
          <a:lstStyle>
            <a:lvl1pPr algn="l">
              <a:defRPr sz="4056" b="0" cap="all">
                <a:solidFill>
                  <a:srgbClr val="0098DB"/>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816106" y="1796294"/>
            <a:ext cx="10386753" cy="1500187"/>
          </a:xfrm>
        </p:spPr>
        <p:txBody>
          <a:bodyPr anchor="b"/>
          <a:lstStyle>
            <a:lvl1pPr marL="0" indent="0">
              <a:buNone/>
              <a:defRPr sz="2028"/>
            </a:lvl1pPr>
            <a:lvl2pPr marL="463647" indent="0">
              <a:buNone/>
              <a:defRPr sz="1825"/>
            </a:lvl2pPr>
            <a:lvl3pPr marL="927293" indent="0">
              <a:buNone/>
              <a:defRPr sz="1623"/>
            </a:lvl3pPr>
            <a:lvl4pPr marL="1390940" indent="0">
              <a:buNone/>
              <a:defRPr sz="1420"/>
            </a:lvl4pPr>
            <a:lvl5pPr marL="1854586" indent="0">
              <a:buNone/>
              <a:defRPr sz="1420"/>
            </a:lvl5pPr>
            <a:lvl6pPr marL="2318233" indent="0">
              <a:buNone/>
              <a:defRPr sz="1420"/>
            </a:lvl6pPr>
            <a:lvl7pPr marL="2781879" indent="0">
              <a:buNone/>
              <a:defRPr sz="1420"/>
            </a:lvl7pPr>
            <a:lvl8pPr marL="3245526" indent="0">
              <a:buNone/>
              <a:defRPr sz="1420"/>
            </a:lvl8pPr>
            <a:lvl9pPr marL="3709172" indent="0">
              <a:buNone/>
              <a:defRPr sz="1420"/>
            </a:lvl9pPr>
          </a:lstStyle>
          <a:p>
            <a:pPr lvl="0"/>
            <a:r>
              <a:rPr lang="en-US" noProof="0"/>
              <a:t>Click to edit Master text styles</a:t>
            </a:r>
          </a:p>
        </p:txBody>
      </p:sp>
    </p:spTree>
    <p:extLst>
      <p:ext uri="{BB962C8B-B14F-4D97-AF65-F5344CB8AC3E}">
        <p14:creationId xmlns:p14="http://schemas.microsoft.com/office/powerpoint/2010/main" val="73045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821375" y="1673226"/>
            <a:ext cx="5186510" cy="4318000"/>
          </a:xfrm>
        </p:spPr>
        <p:txBody>
          <a:bodyPr/>
          <a:lstStyle>
            <a:lvl1pPr>
              <a:defRPr sz="1217"/>
            </a:lvl1pPr>
            <a:lvl2pPr>
              <a:defRPr sz="1217"/>
            </a:lvl2pPr>
            <a:lvl3pPr>
              <a:defRPr sz="1217"/>
            </a:lvl3pPr>
            <a:lvl4pPr>
              <a:defRPr sz="1217"/>
            </a:lvl4pPr>
            <a:lvl5pPr>
              <a:defRPr sz="1217"/>
            </a:lvl5pPr>
            <a:lvl6pPr>
              <a:defRPr sz="1825"/>
            </a:lvl6pPr>
            <a:lvl7pPr>
              <a:defRPr sz="1825"/>
            </a:lvl7pPr>
            <a:lvl8pPr>
              <a:defRPr sz="1825"/>
            </a:lvl8pPr>
            <a:lvl9pPr>
              <a:defRPr sz="1825"/>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211106" y="1673226"/>
            <a:ext cx="5184675" cy="4318000"/>
          </a:xfrm>
        </p:spPr>
        <p:txBody>
          <a:bodyPr/>
          <a:lstStyle>
            <a:lvl1pPr>
              <a:defRPr sz="1217"/>
            </a:lvl1pPr>
            <a:lvl2pPr>
              <a:defRPr sz="1217"/>
            </a:lvl2pPr>
            <a:lvl3pPr>
              <a:defRPr sz="1217"/>
            </a:lvl3pPr>
            <a:lvl4pPr>
              <a:defRPr sz="1217"/>
            </a:lvl4pPr>
            <a:lvl5pPr>
              <a:defRPr sz="1217"/>
            </a:lvl5pPr>
            <a:lvl6pPr>
              <a:defRPr sz="1825"/>
            </a:lvl6pPr>
            <a:lvl7pPr>
              <a:defRPr sz="1825"/>
            </a:lvl7pPr>
            <a:lvl8pPr>
              <a:defRPr sz="1825"/>
            </a:lvl8pPr>
            <a:lvl9pPr>
              <a:defRPr sz="1825"/>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42964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5605" y="1666800"/>
            <a:ext cx="5194277" cy="496800"/>
          </a:xfrm>
        </p:spPr>
        <p:txBody>
          <a:bodyPr anchor="b"/>
          <a:lstStyle>
            <a:lvl1pPr marL="0" indent="0">
              <a:buNone/>
              <a:defRPr sz="1623" b="1"/>
            </a:lvl1pPr>
            <a:lvl2pPr marL="463647" indent="0">
              <a:buNone/>
              <a:defRPr sz="2028" b="1"/>
            </a:lvl2pPr>
            <a:lvl3pPr marL="927293" indent="0">
              <a:buNone/>
              <a:defRPr sz="1825" b="1"/>
            </a:lvl3pPr>
            <a:lvl4pPr marL="1390940" indent="0">
              <a:buNone/>
              <a:defRPr sz="1623" b="1"/>
            </a:lvl4pPr>
            <a:lvl5pPr marL="1854586" indent="0">
              <a:buNone/>
              <a:defRPr sz="1623" b="1"/>
            </a:lvl5pPr>
            <a:lvl6pPr marL="2318233" indent="0">
              <a:buNone/>
              <a:defRPr sz="1623" b="1"/>
            </a:lvl6pPr>
            <a:lvl7pPr marL="2781879" indent="0">
              <a:buNone/>
              <a:defRPr sz="1623" b="1"/>
            </a:lvl7pPr>
            <a:lvl8pPr marL="3245526" indent="0">
              <a:buNone/>
              <a:defRPr sz="1623" b="1"/>
            </a:lvl8pPr>
            <a:lvl9pPr marL="3709172" indent="0">
              <a:buNone/>
              <a:defRPr sz="1623" b="1"/>
            </a:lvl9pPr>
          </a:lstStyle>
          <a:p>
            <a:pPr lvl="0"/>
            <a:r>
              <a:rPr lang="en-US" noProof="0"/>
              <a:t>Click to edit Master text styles</a:t>
            </a:r>
          </a:p>
        </p:txBody>
      </p:sp>
      <p:sp>
        <p:nvSpPr>
          <p:cNvPr id="5" name="Text Placeholder 4"/>
          <p:cNvSpPr>
            <a:spLocks noGrp="1"/>
          </p:cNvSpPr>
          <p:nvPr>
            <p:ph type="body" sz="quarter" idx="3"/>
          </p:nvPr>
        </p:nvSpPr>
        <p:spPr>
          <a:xfrm>
            <a:off x="6194174" y="1666876"/>
            <a:ext cx="5195898" cy="495324"/>
          </a:xfrm>
        </p:spPr>
        <p:txBody>
          <a:bodyPr anchor="b"/>
          <a:lstStyle>
            <a:lvl1pPr marL="0" indent="0">
              <a:buNone/>
              <a:defRPr sz="1623" b="1"/>
            </a:lvl1pPr>
            <a:lvl2pPr marL="463647" indent="0">
              <a:buNone/>
              <a:defRPr sz="2028" b="1"/>
            </a:lvl2pPr>
            <a:lvl3pPr marL="927293" indent="0">
              <a:buNone/>
              <a:defRPr sz="1825" b="1"/>
            </a:lvl3pPr>
            <a:lvl4pPr marL="1390940" indent="0">
              <a:buNone/>
              <a:defRPr sz="1623" b="1"/>
            </a:lvl4pPr>
            <a:lvl5pPr marL="1854586" indent="0">
              <a:buNone/>
              <a:defRPr sz="1623" b="1"/>
            </a:lvl5pPr>
            <a:lvl6pPr marL="2318233" indent="0">
              <a:buNone/>
              <a:defRPr sz="1623" b="1"/>
            </a:lvl6pPr>
            <a:lvl7pPr marL="2781879" indent="0">
              <a:buNone/>
              <a:defRPr sz="1623" b="1"/>
            </a:lvl7pPr>
            <a:lvl8pPr marL="3245526" indent="0">
              <a:buNone/>
              <a:defRPr sz="1623" b="1"/>
            </a:lvl8pPr>
            <a:lvl9pPr marL="3709172" indent="0">
              <a:buNone/>
              <a:defRPr sz="1623" b="1"/>
            </a:lvl9pPr>
          </a:lstStyle>
          <a:p>
            <a:pPr lvl="0"/>
            <a:r>
              <a:rPr lang="en-US" noProof="0"/>
              <a:t>Click to edit Master text styles</a:t>
            </a:r>
          </a:p>
        </p:txBody>
      </p:sp>
      <p:sp>
        <p:nvSpPr>
          <p:cNvPr id="6" name="Content Placeholder 5"/>
          <p:cNvSpPr>
            <a:spLocks noGrp="1"/>
          </p:cNvSpPr>
          <p:nvPr>
            <p:ph sz="quarter" idx="4"/>
          </p:nvPr>
        </p:nvSpPr>
        <p:spPr>
          <a:xfrm>
            <a:off x="6194174" y="2174877"/>
            <a:ext cx="5199211" cy="3816351"/>
          </a:xfrm>
        </p:spPr>
        <p:txBody>
          <a:bodyPr/>
          <a:lstStyle>
            <a:lvl1pPr>
              <a:defRPr sz="1217"/>
            </a:lvl1pPr>
            <a:lvl2pPr>
              <a:defRPr sz="1217"/>
            </a:lvl2pPr>
            <a:lvl3pPr>
              <a:defRPr sz="1217"/>
            </a:lvl3pPr>
            <a:lvl4pPr>
              <a:defRPr sz="1217"/>
            </a:lvl4pPr>
            <a:lvl5pPr>
              <a:defRPr sz="1217"/>
            </a:lvl5pPr>
            <a:lvl6pPr>
              <a:defRPr sz="1623"/>
            </a:lvl6pPr>
            <a:lvl7pPr>
              <a:defRPr sz="1623"/>
            </a:lvl7pPr>
            <a:lvl8pPr>
              <a:defRPr sz="1623"/>
            </a:lvl8pPr>
            <a:lvl9pPr>
              <a:defRPr sz="162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825708" y="2174402"/>
            <a:ext cx="5199211" cy="3816351"/>
          </a:xfrm>
        </p:spPr>
        <p:txBody>
          <a:bodyPr/>
          <a:lstStyle>
            <a:lvl1pPr>
              <a:defRPr sz="1217"/>
            </a:lvl1pPr>
            <a:lvl2pPr>
              <a:defRPr sz="1217"/>
            </a:lvl2pPr>
            <a:lvl3pPr>
              <a:defRPr sz="1217"/>
            </a:lvl3pPr>
            <a:lvl4pPr>
              <a:defRPr sz="1217"/>
            </a:lvl4pPr>
            <a:lvl5pPr>
              <a:defRPr sz="1217"/>
            </a:lvl5pPr>
            <a:lvl6pPr>
              <a:defRPr sz="1623"/>
            </a:lvl6pPr>
            <a:lvl7pPr>
              <a:defRPr sz="1623"/>
            </a:lvl7pPr>
            <a:lvl8pPr>
              <a:defRPr sz="1623"/>
            </a:lvl8pPr>
            <a:lvl9pPr>
              <a:defRPr sz="162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1"/>
          <p:cNvSpPr>
            <a:spLocks noGrp="1"/>
          </p:cNvSpPr>
          <p:nvPr>
            <p:ph type="title"/>
          </p:nvPr>
        </p:nvSpPr>
        <p:spPr>
          <a:xfrm>
            <a:off x="190806" y="268310"/>
            <a:ext cx="9567707" cy="435632"/>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365580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5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7359" y="1666878"/>
            <a:ext cx="6626030" cy="4324350"/>
          </a:xfrm>
        </p:spPr>
        <p:txBody>
          <a:bodyPr/>
          <a:lstStyle>
            <a:lvl1pPr>
              <a:defRPr sz="1420"/>
            </a:lvl1pPr>
            <a:lvl2pPr>
              <a:defRPr sz="1420"/>
            </a:lvl2pPr>
            <a:lvl3pPr>
              <a:defRPr sz="1420"/>
            </a:lvl3pPr>
            <a:lvl4pPr>
              <a:defRPr sz="1420"/>
            </a:lvl4pPr>
            <a:lvl5pPr>
              <a:defRPr sz="1420"/>
            </a:lvl5pPr>
            <a:lvl6pPr>
              <a:defRPr sz="2028"/>
            </a:lvl6pPr>
            <a:lvl7pPr>
              <a:defRPr sz="2028"/>
            </a:lvl7pPr>
            <a:lvl8pPr>
              <a:defRPr sz="2028"/>
            </a:lvl8pPr>
            <a:lvl9pPr>
              <a:defRPr sz="2028"/>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825608" y="1666803"/>
            <a:ext cx="3795679" cy="4324350"/>
          </a:xfrm>
        </p:spPr>
        <p:txBody>
          <a:bodyPr/>
          <a:lstStyle>
            <a:lvl1pPr marL="0" indent="0">
              <a:buNone/>
              <a:defRPr sz="1420"/>
            </a:lvl1pPr>
            <a:lvl2pPr marL="463647" indent="0">
              <a:buNone/>
              <a:defRPr sz="1217"/>
            </a:lvl2pPr>
            <a:lvl3pPr marL="927293" indent="0">
              <a:buNone/>
              <a:defRPr sz="1014"/>
            </a:lvl3pPr>
            <a:lvl4pPr marL="1390940" indent="0">
              <a:buNone/>
              <a:defRPr sz="913"/>
            </a:lvl4pPr>
            <a:lvl5pPr marL="1854586" indent="0">
              <a:buNone/>
              <a:defRPr sz="913"/>
            </a:lvl5pPr>
            <a:lvl6pPr marL="2318233" indent="0">
              <a:buNone/>
              <a:defRPr sz="913"/>
            </a:lvl6pPr>
            <a:lvl7pPr marL="2781879" indent="0">
              <a:buNone/>
              <a:defRPr sz="913"/>
            </a:lvl7pPr>
            <a:lvl8pPr marL="3245526" indent="0">
              <a:buNone/>
              <a:defRPr sz="913"/>
            </a:lvl8pPr>
            <a:lvl9pPr marL="3709172" indent="0">
              <a:buNone/>
              <a:defRPr sz="913"/>
            </a:lvl9pPr>
          </a:lstStyle>
          <a:p>
            <a:pPr lvl="0"/>
            <a:r>
              <a:rPr lang="en-US" noProof="0"/>
              <a:t>Click to edit Master text styles</a:t>
            </a:r>
          </a:p>
        </p:txBody>
      </p:sp>
      <p:sp>
        <p:nvSpPr>
          <p:cNvPr id="5" name="Title 1"/>
          <p:cNvSpPr>
            <a:spLocks noGrp="1"/>
          </p:cNvSpPr>
          <p:nvPr>
            <p:ph type="title"/>
          </p:nvPr>
        </p:nvSpPr>
        <p:spPr>
          <a:xfrm>
            <a:off x="190806" y="268310"/>
            <a:ext cx="9567707" cy="435632"/>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317532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6279" y="5066013"/>
            <a:ext cx="7911430" cy="310854"/>
          </a:xfrm>
        </p:spPr>
        <p:txBody>
          <a:bodyPr anchor="b"/>
          <a:lstStyle>
            <a:lvl1pPr algn="l">
              <a:defRPr sz="1420" b="1"/>
            </a:lvl1pPr>
          </a:lstStyle>
          <a:p>
            <a:r>
              <a:rPr lang="en-US" noProof="0"/>
              <a:t>Click to edit Master title style</a:t>
            </a:r>
            <a:endParaRPr lang="en-GB" noProof="0"/>
          </a:p>
        </p:txBody>
      </p:sp>
      <p:sp>
        <p:nvSpPr>
          <p:cNvPr id="3" name="Picture Placeholder 2"/>
          <p:cNvSpPr>
            <a:spLocks noGrp="1"/>
          </p:cNvSpPr>
          <p:nvPr>
            <p:ph type="pic" idx="1"/>
          </p:nvPr>
        </p:nvSpPr>
        <p:spPr>
          <a:xfrm>
            <a:off x="2135994" y="1666875"/>
            <a:ext cx="7911015" cy="3390901"/>
          </a:xfrm>
        </p:spPr>
        <p:txBody>
          <a:bodyPr/>
          <a:lstStyle>
            <a:lvl1pPr marL="0" indent="0">
              <a:buNone/>
              <a:defRPr sz="1420"/>
            </a:lvl1pPr>
            <a:lvl2pPr marL="463647" indent="0">
              <a:buNone/>
              <a:defRPr sz="2839"/>
            </a:lvl2pPr>
            <a:lvl3pPr marL="927293" indent="0">
              <a:buNone/>
              <a:defRPr sz="2434"/>
            </a:lvl3pPr>
            <a:lvl4pPr marL="1390940" indent="0">
              <a:buNone/>
              <a:defRPr sz="2028"/>
            </a:lvl4pPr>
            <a:lvl5pPr marL="1854586" indent="0">
              <a:buNone/>
              <a:defRPr sz="2028"/>
            </a:lvl5pPr>
            <a:lvl6pPr marL="2318233" indent="0">
              <a:buNone/>
              <a:defRPr sz="2028"/>
            </a:lvl6pPr>
            <a:lvl7pPr marL="2781879" indent="0">
              <a:buNone/>
              <a:defRPr sz="2028"/>
            </a:lvl7pPr>
            <a:lvl8pPr marL="3245526" indent="0">
              <a:buNone/>
              <a:defRPr sz="2028"/>
            </a:lvl8pPr>
            <a:lvl9pPr marL="3709172" indent="0">
              <a:buNone/>
              <a:defRPr sz="2028"/>
            </a:lvl9pPr>
          </a:lstStyle>
          <a:p>
            <a:r>
              <a:rPr lang="en-US"/>
              <a:t>Click icon to add picture</a:t>
            </a:r>
            <a:endParaRPr lang="en-GB" dirty="0"/>
          </a:p>
        </p:txBody>
      </p:sp>
      <p:sp>
        <p:nvSpPr>
          <p:cNvPr id="4" name="Text Placeholder 3"/>
          <p:cNvSpPr>
            <a:spLocks noGrp="1"/>
          </p:cNvSpPr>
          <p:nvPr>
            <p:ph type="body" sz="half" idx="2"/>
          </p:nvPr>
        </p:nvSpPr>
        <p:spPr>
          <a:xfrm>
            <a:off x="2136279" y="5372102"/>
            <a:ext cx="7911430" cy="619127"/>
          </a:xfrm>
        </p:spPr>
        <p:txBody>
          <a:bodyPr/>
          <a:lstStyle>
            <a:lvl1pPr marL="0" indent="0">
              <a:buNone/>
              <a:defRPr sz="1420"/>
            </a:lvl1pPr>
            <a:lvl2pPr marL="463647" indent="0">
              <a:buNone/>
              <a:defRPr sz="1217"/>
            </a:lvl2pPr>
            <a:lvl3pPr marL="927293" indent="0">
              <a:buNone/>
              <a:defRPr sz="1014"/>
            </a:lvl3pPr>
            <a:lvl4pPr marL="1390940" indent="0">
              <a:buNone/>
              <a:defRPr sz="913"/>
            </a:lvl4pPr>
            <a:lvl5pPr marL="1854586" indent="0">
              <a:buNone/>
              <a:defRPr sz="913"/>
            </a:lvl5pPr>
            <a:lvl6pPr marL="2318233" indent="0">
              <a:buNone/>
              <a:defRPr sz="913"/>
            </a:lvl6pPr>
            <a:lvl7pPr marL="2781879" indent="0">
              <a:buNone/>
              <a:defRPr sz="913"/>
            </a:lvl7pPr>
            <a:lvl8pPr marL="3245526" indent="0">
              <a:buNone/>
              <a:defRPr sz="913"/>
            </a:lvl8pPr>
            <a:lvl9pPr marL="3709172" indent="0">
              <a:buNone/>
              <a:defRPr sz="913"/>
            </a:lvl9pPr>
          </a:lstStyle>
          <a:p>
            <a:pPr lvl="0"/>
            <a:r>
              <a:rPr lang="en-US" noProof="0"/>
              <a:t>Click to edit Master text styles</a:t>
            </a:r>
          </a:p>
        </p:txBody>
      </p:sp>
    </p:spTree>
    <p:extLst>
      <p:ext uri="{BB962C8B-B14F-4D97-AF65-F5344CB8AC3E}">
        <p14:creationId xmlns:p14="http://schemas.microsoft.com/office/powerpoint/2010/main" val="37226072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slideLayout" Target="../slideLayouts/slideLayout3.xml"/><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230430" y="969600"/>
            <a:ext cx="11665520" cy="509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Box DG"/>
          <p:cNvSpPr txBox="1">
            <a:spLocks noChangeArrowheads="1"/>
          </p:cNvSpPr>
          <p:nvPr userDrawn="1"/>
        </p:nvSpPr>
        <p:spPr bwMode="auto">
          <a:xfrm>
            <a:off x="770987" y="447363"/>
            <a:ext cx="6689538" cy="217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GB" sz="811" noProof="0" dirty="0"/>
          </a:p>
        </p:txBody>
      </p:sp>
      <p:sp>
        <p:nvSpPr>
          <p:cNvPr id="10" name="Rectangle 6"/>
          <p:cNvSpPr>
            <a:spLocks noGrp="1" noChangeArrowheads="1"/>
          </p:cNvSpPr>
          <p:nvPr>
            <p:ph type="title"/>
          </p:nvPr>
        </p:nvSpPr>
        <p:spPr bwMode="auto">
          <a:xfrm>
            <a:off x="190806" y="268310"/>
            <a:ext cx="9567707" cy="435632"/>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t>Click to edit Master title style</a:t>
            </a:r>
            <a:endParaRPr lang="en-GB" dirty="0"/>
          </a:p>
        </p:txBody>
      </p:sp>
      <p:pic>
        <p:nvPicPr>
          <p:cNvPr id="11" name="Picture 10"/>
          <p:cNvPicPr>
            <a:picLocks noChangeAspect="1"/>
          </p:cNvPicPr>
          <p:nvPr userDrawn="1"/>
        </p:nvPicPr>
        <p:blipFill rotWithShape="1">
          <a:blip r:embed="rId11" cstate="screen">
            <a:extLst>
              <a:ext uri="{28A0092B-C50C-407E-A947-70E740481C1C}">
                <a14:useLocalDpi xmlns:a14="http://schemas.microsoft.com/office/drawing/2010/main"/>
              </a:ext>
            </a:extLst>
          </a:blip>
          <a:srcRect t="-1" b="23122"/>
          <a:stretch/>
        </p:blipFill>
        <p:spPr>
          <a:xfrm>
            <a:off x="10385242" y="207247"/>
            <a:ext cx="1614152" cy="672000"/>
          </a:xfrm>
          <a:prstGeom prst="rect">
            <a:avLst/>
          </a:prstGeom>
        </p:spPr>
      </p:pic>
      <p:pic>
        <p:nvPicPr>
          <p:cNvPr id="12" name="Picture 11" descr="PPT_Footer.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 y="6369051"/>
            <a:ext cx="12193588" cy="488950"/>
          </a:xfrm>
          <a:prstGeom prst="rect">
            <a:avLst/>
          </a:prstGeom>
        </p:spPr>
      </p:pic>
      <p:sp>
        <p:nvSpPr>
          <p:cNvPr id="14" name="Text Box 38"/>
          <p:cNvSpPr txBox="1">
            <a:spLocks noChangeArrowheads="1"/>
          </p:cNvSpPr>
          <p:nvPr userDrawn="1"/>
        </p:nvSpPr>
        <p:spPr bwMode="auto">
          <a:xfrm>
            <a:off x="220830" y="6100801"/>
            <a:ext cx="6689538" cy="217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a:spAutoFit/>
          </a:bodyPr>
          <a:lstStyle/>
          <a:p>
            <a:pPr algn="l">
              <a:spcBef>
                <a:spcPct val="50000"/>
              </a:spcBef>
            </a:pPr>
            <a:r>
              <a:rPr lang="en-US" sz="811" noProof="0">
                <a:solidFill>
                  <a:schemeClr val="tx1">
                    <a:lumMod val="75000"/>
                    <a:lumOff val="25000"/>
                  </a:schemeClr>
                </a:solidFill>
              </a:rPr>
              <a:t>ESA UNCLASSIFIED - For Official Use</a:t>
            </a:r>
            <a:endParaRPr lang="en-GB" sz="811" noProof="0" dirty="0">
              <a:solidFill>
                <a:schemeClr val="tx1">
                  <a:lumMod val="75000"/>
                  <a:lumOff val="25000"/>
                </a:schemeClr>
              </a:solidFill>
            </a:endParaRPr>
          </a:p>
        </p:txBody>
      </p:sp>
      <p:sp>
        <p:nvSpPr>
          <p:cNvPr id="39" name="Text Box 34"/>
          <p:cNvSpPr txBox="1">
            <a:spLocks noChangeAspect="1" noChangeArrowheads="1"/>
          </p:cNvSpPr>
          <p:nvPr userDrawn="1"/>
        </p:nvSpPr>
        <p:spPr bwMode="auto">
          <a:xfrm>
            <a:off x="5974564" y="6107603"/>
            <a:ext cx="6028083" cy="19685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rIns="0"/>
          <a:lstStyle/>
          <a:p>
            <a:pPr algn="r">
              <a:spcBef>
                <a:spcPct val="50000"/>
              </a:spcBef>
            </a:pPr>
            <a:r>
              <a:rPr lang="en-GB" sz="811" noProof="1">
                <a:solidFill>
                  <a:schemeClr val="bg2"/>
                </a:solidFill>
              </a:rPr>
              <a:t>Sentinel-2 Constellation Mission Operations</a:t>
            </a:r>
            <a:r>
              <a:rPr lang="en-GB" sz="811" baseline="0" noProof="1">
                <a:solidFill>
                  <a:schemeClr val="bg2"/>
                </a:solidFill>
              </a:rPr>
              <a:t> Review - </a:t>
            </a:r>
            <a:r>
              <a:rPr lang="en-GB" sz="811" noProof="1">
                <a:solidFill>
                  <a:schemeClr val="bg2"/>
                </a:solidFill>
              </a:rPr>
              <a:t>ESA | 27/06/2018 | Slide  </a:t>
            </a:r>
            <a:fld id="{71EAD4F2-866B-304A-9A50-FC7592816342}" type="slidenum">
              <a:rPr lang="en-GB" sz="811" noProof="1" smtClean="0">
                <a:solidFill>
                  <a:schemeClr val="bg2"/>
                </a:solidFill>
              </a:rPr>
              <a:pPr algn="r">
                <a:spcBef>
                  <a:spcPct val="50000"/>
                </a:spcBef>
              </a:pPr>
              <a:t>‹#›</a:t>
            </a:fld>
            <a:endParaRPr lang="en-GB" sz="811" noProof="1">
              <a:solidFill>
                <a:schemeClr val="bg2"/>
              </a:solidFill>
            </a:endParaRPr>
          </a:p>
        </p:txBody>
      </p:sp>
      <p:grpSp>
        <p:nvGrpSpPr>
          <p:cNvPr id="65" name="Group 64"/>
          <p:cNvGrpSpPr/>
          <p:nvPr userDrawn="1"/>
        </p:nvGrpSpPr>
        <p:grpSpPr>
          <a:xfrm>
            <a:off x="229722" y="6544010"/>
            <a:ext cx="9103407" cy="148692"/>
            <a:chOff x="172269" y="6621494"/>
            <a:chExt cx="6826666" cy="111519"/>
          </a:xfrm>
        </p:grpSpPr>
        <p:pic>
          <p:nvPicPr>
            <p:cNvPr id="66" name="Picture 65" descr="at.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2269" y="6624669"/>
              <a:ext cx="163906" cy="108344"/>
            </a:xfrm>
            <a:prstGeom prst="rect">
              <a:avLst/>
            </a:prstGeom>
            <a:ln>
              <a:noFill/>
            </a:ln>
          </p:spPr>
        </p:pic>
        <p:pic>
          <p:nvPicPr>
            <p:cNvPr id="67" name="Picture 66" descr="be.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50797" y="6624669"/>
              <a:ext cx="163906" cy="108344"/>
            </a:xfrm>
            <a:prstGeom prst="rect">
              <a:avLst/>
            </a:prstGeom>
            <a:ln>
              <a:noFill/>
            </a:ln>
          </p:spPr>
        </p:pic>
        <p:pic>
          <p:nvPicPr>
            <p:cNvPr id="68" name="Picture 67" descr="ca.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6835029" y="6621494"/>
              <a:ext cx="163906" cy="108344"/>
            </a:xfrm>
            <a:prstGeom prst="rect">
              <a:avLst/>
            </a:prstGeom>
            <a:ln>
              <a:noFill/>
            </a:ln>
          </p:spPr>
        </p:pic>
        <p:pic>
          <p:nvPicPr>
            <p:cNvPr id="69" name="Picture 68" descr="ch.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755667" y="6624669"/>
              <a:ext cx="163906" cy="108344"/>
            </a:xfrm>
            <a:prstGeom prst="rect">
              <a:avLst/>
            </a:prstGeom>
            <a:ln>
              <a:noFill/>
            </a:ln>
          </p:spPr>
        </p:pic>
        <p:pic>
          <p:nvPicPr>
            <p:cNvPr id="70" name="Picture 69" descr="cz.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731531" y="6624669"/>
              <a:ext cx="163906" cy="108344"/>
            </a:xfrm>
            <a:prstGeom prst="rect">
              <a:avLst/>
            </a:prstGeom>
            <a:ln>
              <a:noFill/>
            </a:ln>
          </p:spPr>
        </p:pic>
        <p:pic>
          <p:nvPicPr>
            <p:cNvPr id="71" name="Picture 70" descr="d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130472" y="6624669"/>
              <a:ext cx="163906" cy="108344"/>
            </a:xfrm>
            <a:prstGeom prst="rect">
              <a:avLst/>
            </a:prstGeom>
            <a:ln>
              <a:noFill/>
            </a:ln>
          </p:spPr>
        </p:pic>
        <p:pic>
          <p:nvPicPr>
            <p:cNvPr id="72" name="Picture 71" descr="dk.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09766" y="6624669"/>
              <a:ext cx="163906" cy="108344"/>
            </a:xfrm>
            <a:prstGeom prst="rect">
              <a:avLst/>
            </a:prstGeom>
            <a:ln>
              <a:noFill/>
            </a:ln>
          </p:spPr>
        </p:pic>
        <p:pic>
          <p:nvPicPr>
            <p:cNvPr id="73" name="Picture 72" descr="ee.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288298" y="6624669"/>
              <a:ext cx="163906" cy="108344"/>
            </a:xfrm>
            <a:prstGeom prst="rect">
              <a:avLst/>
            </a:prstGeom>
            <a:ln>
              <a:noFill/>
            </a:ln>
          </p:spPr>
        </p:pic>
        <p:pic>
          <p:nvPicPr>
            <p:cNvPr id="74" name="Picture 73" descr="es.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5197147" y="6624669"/>
              <a:ext cx="163906" cy="108344"/>
            </a:xfrm>
            <a:prstGeom prst="rect">
              <a:avLst/>
            </a:prstGeom>
            <a:ln>
              <a:noFill/>
            </a:ln>
          </p:spPr>
        </p:pic>
        <p:pic>
          <p:nvPicPr>
            <p:cNvPr id="75" name="Picture 74" descr="fi.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571956" y="6624669"/>
              <a:ext cx="163906" cy="108344"/>
            </a:xfrm>
            <a:prstGeom prst="rect">
              <a:avLst/>
            </a:prstGeom>
            <a:ln>
              <a:noFill/>
            </a:ln>
          </p:spPr>
        </p:pic>
        <p:pic>
          <p:nvPicPr>
            <p:cNvPr id="76" name="Picture 75" descr="fr.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849315" y="6624669"/>
              <a:ext cx="163906" cy="108344"/>
            </a:xfrm>
            <a:prstGeom prst="rect">
              <a:avLst/>
            </a:prstGeom>
            <a:ln>
              <a:noFill/>
            </a:ln>
          </p:spPr>
        </p:pic>
        <p:pic>
          <p:nvPicPr>
            <p:cNvPr id="77" name="Picture 76" descr="gr.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2407833" y="6624669"/>
              <a:ext cx="163906" cy="108344"/>
            </a:xfrm>
            <a:prstGeom prst="rect">
              <a:avLst/>
            </a:prstGeom>
            <a:ln>
              <a:noFill/>
            </a:ln>
          </p:spPr>
        </p:pic>
        <p:pic>
          <p:nvPicPr>
            <p:cNvPr id="78" name="Picture 77" descr="hu.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685195" y="6624669"/>
              <a:ext cx="163906" cy="108344"/>
            </a:xfrm>
            <a:prstGeom prst="rect">
              <a:avLst/>
            </a:prstGeom>
            <a:ln>
              <a:noFill/>
            </a:ln>
          </p:spPr>
        </p:pic>
        <p:pic>
          <p:nvPicPr>
            <p:cNvPr id="79" name="Picture 78" descr="ie.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962555" y="6624669"/>
              <a:ext cx="163906" cy="108344"/>
            </a:xfrm>
            <a:prstGeom prst="rect">
              <a:avLst/>
            </a:prstGeom>
            <a:ln>
              <a:noFill/>
            </a:ln>
          </p:spPr>
        </p:pic>
        <p:pic>
          <p:nvPicPr>
            <p:cNvPr id="80" name="Picture 79" descr="it.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3239913" y="6624669"/>
              <a:ext cx="163906" cy="108344"/>
            </a:xfrm>
            <a:prstGeom prst="rect">
              <a:avLst/>
            </a:prstGeom>
            <a:ln>
              <a:noFill/>
            </a:ln>
          </p:spPr>
        </p:pic>
        <p:pic>
          <p:nvPicPr>
            <p:cNvPr id="81" name="Picture 80" descr="lu.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518472" y="6624669"/>
              <a:ext cx="163906" cy="108344"/>
            </a:xfrm>
            <a:prstGeom prst="rect">
              <a:avLst/>
            </a:prstGeom>
            <a:ln>
              <a:noFill/>
            </a:ln>
          </p:spPr>
        </p:pic>
        <p:pic>
          <p:nvPicPr>
            <p:cNvPr id="82" name="Picture 81" descr="nl.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799629" y="6624669"/>
              <a:ext cx="163906" cy="108344"/>
            </a:xfrm>
            <a:prstGeom prst="rect">
              <a:avLst/>
            </a:prstGeom>
            <a:ln>
              <a:noFill/>
            </a:ln>
          </p:spPr>
        </p:pic>
        <p:pic>
          <p:nvPicPr>
            <p:cNvPr id="83" name="Picture 82" descr="no.pn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4083387" y="6624669"/>
              <a:ext cx="163906" cy="108344"/>
            </a:xfrm>
            <a:prstGeom prst="rect">
              <a:avLst/>
            </a:prstGeom>
            <a:ln>
              <a:noFill/>
            </a:ln>
          </p:spPr>
        </p:pic>
        <p:pic>
          <p:nvPicPr>
            <p:cNvPr id="84" name="Picture 83" descr="pl.pn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4359447" y="6624669"/>
              <a:ext cx="163906" cy="108344"/>
            </a:xfrm>
            <a:prstGeom prst="rect">
              <a:avLst/>
            </a:prstGeom>
            <a:ln>
              <a:noFill/>
            </a:ln>
          </p:spPr>
        </p:pic>
        <p:pic>
          <p:nvPicPr>
            <p:cNvPr id="85" name="Picture 84" descr="pt.png"/>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4639303" y="6624669"/>
              <a:ext cx="163906" cy="108344"/>
            </a:xfrm>
            <a:prstGeom prst="rect">
              <a:avLst/>
            </a:prstGeom>
            <a:ln>
              <a:noFill/>
            </a:ln>
          </p:spPr>
        </p:pic>
        <p:pic>
          <p:nvPicPr>
            <p:cNvPr id="86" name="Picture 85" descr="ro.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4920460" y="6624669"/>
              <a:ext cx="163906" cy="108344"/>
            </a:xfrm>
            <a:prstGeom prst="rect">
              <a:avLst/>
            </a:prstGeom>
            <a:ln>
              <a:noFill/>
            </a:ln>
          </p:spPr>
        </p:pic>
        <p:pic>
          <p:nvPicPr>
            <p:cNvPr id="87" name="Picture 86" descr="se.png"/>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5475801" y="6624669"/>
              <a:ext cx="163906" cy="108344"/>
            </a:xfrm>
            <a:prstGeom prst="rect">
              <a:avLst/>
            </a:prstGeom>
            <a:ln>
              <a:noFill/>
            </a:ln>
          </p:spPr>
        </p:pic>
        <p:pic>
          <p:nvPicPr>
            <p:cNvPr id="88" name="Picture 87" descr="uk.png"/>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6030535" y="6624669"/>
              <a:ext cx="163906" cy="108344"/>
            </a:xfrm>
            <a:prstGeom prst="rect">
              <a:avLst/>
            </a:prstGeom>
            <a:ln>
              <a:noFill/>
            </a:ln>
          </p:spPr>
        </p:pic>
        <p:pic>
          <p:nvPicPr>
            <p:cNvPr id="89" name="Picture 88" descr="si.png"/>
            <p:cNvPicPr>
              <a:picLocks noChangeAspect="1"/>
            </p:cNvPicPr>
            <p:nvPr userDrawn="1"/>
          </p:nvPicPr>
          <p:blipFill>
            <a:blip r:embed="rId36" cstate="screen">
              <a:extLst>
                <a:ext uri="{28A0092B-C50C-407E-A947-70E740481C1C}">
                  <a14:useLocalDpi xmlns:a14="http://schemas.microsoft.com/office/drawing/2010/main"/>
                </a:ext>
              </a:extLst>
            </a:blip>
            <a:stretch>
              <a:fillRect/>
            </a:stretch>
          </p:blipFill>
          <p:spPr>
            <a:xfrm>
              <a:off x="6435327" y="6623401"/>
              <a:ext cx="163385" cy="108000"/>
            </a:xfrm>
            <a:prstGeom prst="rect">
              <a:avLst/>
            </a:prstGeom>
          </p:spPr>
        </p:pic>
      </p:grpSp>
    </p:spTree>
  </p:cSld>
  <p:clrMap bg1="lt1" tx1="dk1" bg2="lt2" tx2="dk2" accent1="accent1" accent2="accent2" accent3="accent3" accent4="accent4" accent5="accent5" accent6="accent6" hlink="hlink" folHlink="folHlink"/>
  <p:sldLayoutIdLst>
    <p:sldLayoutId id="2147483929" r:id="rId1"/>
    <p:sldLayoutId id="2147483941" r:id="rId2"/>
    <p:sldLayoutId id="2147483930" r:id="rId3"/>
    <p:sldLayoutId id="2147483943" r:id="rId4"/>
    <p:sldLayoutId id="2147483944" r:id="rId5"/>
    <p:sldLayoutId id="2147483945" r:id="rId6"/>
    <p:sldLayoutId id="2147483947" r:id="rId7"/>
    <p:sldLayoutId id="2147483948" r:id="rId8"/>
    <p:sldLayoutId id="2147483949" r:id="rId9"/>
  </p:sldLayoutIdLst>
  <p:hf sldNum="0" hdr="0" dt="0"/>
  <p:txStyles>
    <p:titleStyle>
      <a:lvl1pPr algn="l" rtl="0" eaLnBrk="1" fontAlgn="base" hangingPunct="1">
        <a:spcBef>
          <a:spcPct val="0"/>
        </a:spcBef>
        <a:spcAft>
          <a:spcPct val="0"/>
        </a:spcAft>
        <a:defRPr lang="en-GB" sz="2231" b="0" dirty="0" smtClean="0">
          <a:solidFill>
            <a:srgbClr val="0070C0"/>
          </a:solidFill>
          <a:latin typeface="Verdana"/>
          <a:ea typeface="+mj-ea"/>
          <a:cs typeface="Verdana"/>
        </a:defRPr>
      </a:lvl1pPr>
      <a:lvl2pPr algn="l" rtl="0" eaLnBrk="1" fontAlgn="base" hangingPunct="1">
        <a:spcBef>
          <a:spcPct val="0"/>
        </a:spcBef>
        <a:spcAft>
          <a:spcPct val="0"/>
        </a:spcAft>
        <a:defRPr sz="2231" b="1">
          <a:solidFill>
            <a:schemeClr val="bg1"/>
          </a:solidFill>
          <a:latin typeface="Verdana" pitchFamily="34" charset="0"/>
        </a:defRPr>
      </a:lvl2pPr>
      <a:lvl3pPr algn="l" rtl="0" eaLnBrk="1" fontAlgn="base" hangingPunct="1">
        <a:spcBef>
          <a:spcPct val="0"/>
        </a:spcBef>
        <a:spcAft>
          <a:spcPct val="0"/>
        </a:spcAft>
        <a:defRPr sz="2231" b="1">
          <a:solidFill>
            <a:schemeClr val="bg1"/>
          </a:solidFill>
          <a:latin typeface="Verdana" pitchFamily="34" charset="0"/>
        </a:defRPr>
      </a:lvl3pPr>
      <a:lvl4pPr algn="l" rtl="0" eaLnBrk="1" fontAlgn="base" hangingPunct="1">
        <a:spcBef>
          <a:spcPct val="0"/>
        </a:spcBef>
        <a:spcAft>
          <a:spcPct val="0"/>
        </a:spcAft>
        <a:defRPr sz="2231" b="1">
          <a:solidFill>
            <a:schemeClr val="bg1"/>
          </a:solidFill>
          <a:latin typeface="Verdana" pitchFamily="34" charset="0"/>
        </a:defRPr>
      </a:lvl4pPr>
      <a:lvl5pPr algn="l" rtl="0" eaLnBrk="1" fontAlgn="base" hangingPunct="1">
        <a:spcBef>
          <a:spcPct val="0"/>
        </a:spcBef>
        <a:spcAft>
          <a:spcPct val="0"/>
        </a:spcAft>
        <a:defRPr sz="2231" b="1">
          <a:solidFill>
            <a:schemeClr val="bg1"/>
          </a:solidFill>
          <a:latin typeface="Verdana" pitchFamily="34" charset="0"/>
        </a:defRPr>
      </a:lvl5pPr>
      <a:lvl6pPr marL="463647" algn="l" rtl="0" eaLnBrk="1" fontAlgn="base" hangingPunct="1">
        <a:spcBef>
          <a:spcPct val="0"/>
        </a:spcBef>
        <a:spcAft>
          <a:spcPct val="0"/>
        </a:spcAft>
        <a:defRPr sz="2231" b="1">
          <a:solidFill>
            <a:schemeClr val="bg1"/>
          </a:solidFill>
          <a:latin typeface="Verdana" pitchFamily="34" charset="0"/>
        </a:defRPr>
      </a:lvl6pPr>
      <a:lvl7pPr marL="927293" algn="l" rtl="0" eaLnBrk="1" fontAlgn="base" hangingPunct="1">
        <a:spcBef>
          <a:spcPct val="0"/>
        </a:spcBef>
        <a:spcAft>
          <a:spcPct val="0"/>
        </a:spcAft>
        <a:defRPr sz="2231" b="1">
          <a:solidFill>
            <a:schemeClr val="bg1"/>
          </a:solidFill>
          <a:latin typeface="Verdana" pitchFamily="34" charset="0"/>
        </a:defRPr>
      </a:lvl7pPr>
      <a:lvl8pPr marL="1390940" algn="l" rtl="0" eaLnBrk="1" fontAlgn="base" hangingPunct="1">
        <a:spcBef>
          <a:spcPct val="0"/>
        </a:spcBef>
        <a:spcAft>
          <a:spcPct val="0"/>
        </a:spcAft>
        <a:defRPr sz="2231" b="1">
          <a:solidFill>
            <a:schemeClr val="bg1"/>
          </a:solidFill>
          <a:latin typeface="Verdana" pitchFamily="34" charset="0"/>
        </a:defRPr>
      </a:lvl8pPr>
      <a:lvl9pPr marL="1854586" algn="l" rtl="0" eaLnBrk="1" fontAlgn="base" hangingPunct="1">
        <a:spcBef>
          <a:spcPct val="0"/>
        </a:spcBef>
        <a:spcAft>
          <a:spcPct val="0"/>
        </a:spcAft>
        <a:defRPr sz="2231" b="1">
          <a:solidFill>
            <a:schemeClr val="bg1"/>
          </a:solidFill>
          <a:latin typeface="Verdana" pitchFamily="34" charset="0"/>
        </a:defRPr>
      </a:lvl9pPr>
    </p:titleStyle>
    <p:bodyStyle>
      <a:lvl1pPr marL="0" indent="-347735" algn="l" rtl="0" eaLnBrk="1" fontAlgn="base" hangingPunct="1">
        <a:lnSpc>
          <a:spcPct val="119000"/>
        </a:lnSpc>
        <a:spcBef>
          <a:spcPct val="20000"/>
        </a:spcBef>
        <a:spcAft>
          <a:spcPct val="0"/>
        </a:spcAft>
        <a:buClr>
          <a:schemeClr val="accent1"/>
        </a:buClr>
        <a:buFontTx/>
        <a:buNone/>
        <a:defRPr lang="en-GB" sz="1623" dirty="0" smtClean="0">
          <a:solidFill>
            <a:schemeClr val="bg2"/>
          </a:solidFill>
          <a:latin typeface="Verdana"/>
          <a:ea typeface="+mn-ea"/>
          <a:cs typeface="Verdana"/>
        </a:defRPr>
      </a:lvl1pPr>
      <a:lvl2pPr marL="821421" indent="0" algn="l" rtl="0" eaLnBrk="1" fontAlgn="base" hangingPunct="1">
        <a:lnSpc>
          <a:spcPct val="119000"/>
        </a:lnSpc>
        <a:spcBef>
          <a:spcPct val="20000"/>
        </a:spcBef>
        <a:spcAft>
          <a:spcPct val="0"/>
        </a:spcAft>
        <a:buClr>
          <a:schemeClr val="accent1"/>
        </a:buClr>
        <a:buFont typeface="Verdana" pitchFamily="34" charset="0"/>
        <a:buNone/>
        <a:defRPr lang="en-GB" sz="1623" dirty="0" smtClean="0">
          <a:solidFill>
            <a:schemeClr val="bg2"/>
          </a:solidFill>
          <a:latin typeface="Verdana"/>
          <a:ea typeface="+mn-ea"/>
          <a:cs typeface="Verdana"/>
        </a:defRPr>
      </a:lvl2pPr>
      <a:lvl3pPr marL="1427447" indent="0" algn="l" rtl="0" eaLnBrk="1" fontAlgn="base" hangingPunct="1">
        <a:lnSpc>
          <a:spcPct val="119000"/>
        </a:lnSpc>
        <a:spcBef>
          <a:spcPct val="20000"/>
        </a:spcBef>
        <a:spcAft>
          <a:spcPct val="0"/>
        </a:spcAft>
        <a:buClr>
          <a:schemeClr val="accent1"/>
        </a:buClr>
        <a:buFont typeface="Verdana" pitchFamily="34" charset="0"/>
        <a:buNone/>
        <a:defRPr lang="en-GB" sz="1623" dirty="0" smtClean="0">
          <a:solidFill>
            <a:schemeClr val="bg2"/>
          </a:solidFill>
          <a:latin typeface="Verdana"/>
          <a:ea typeface="+mn-ea"/>
          <a:cs typeface="Verdana"/>
        </a:defRPr>
      </a:lvl3pPr>
      <a:lvl4pPr marL="2033473" indent="0" algn="l" rtl="0" eaLnBrk="1" fontAlgn="base" hangingPunct="1">
        <a:lnSpc>
          <a:spcPct val="119000"/>
        </a:lnSpc>
        <a:spcBef>
          <a:spcPct val="20000"/>
        </a:spcBef>
        <a:spcAft>
          <a:spcPct val="0"/>
        </a:spcAft>
        <a:buClr>
          <a:schemeClr val="accent1"/>
        </a:buClr>
        <a:buFont typeface="Verdana" pitchFamily="34" charset="0"/>
        <a:buNone/>
        <a:defRPr lang="en-GB" sz="1623" dirty="0" smtClean="0">
          <a:solidFill>
            <a:schemeClr val="bg2"/>
          </a:solidFill>
          <a:latin typeface="Verdana"/>
          <a:ea typeface="+mn-ea"/>
          <a:cs typeface="Verdana"/>
        </a:defRPr>
      </a:lvl4pPr>
      <a:lvl5pPr marL="2639499" indent="0" algn="l" rtl="0" eaLnBrk="1" fontAlgn="base" hangingPunct="1">
        <a:lnSpc>
          <a:spcPct val="119000"/>
        </a:lnSpc>
        <a:spcBef>
          <a:spcPct val="20000"/>
        </a:spcBef>
        <a:spcAft>
          <a:spcPct val="0"/>
        </a:spcAft>
        <a:buClr>
          <a:schemeClr val="accent1"/>
        </a:buClr>
        <a:buFont typeface="Verdana" pitchFamily="34" charset="0"/>
        <a:buNone/>
        <a:defRPr lang="en-GB" sz="1623" dirty="0" smtClean="0">
          <a:solidFill>
            <a:schemeClr val="bg2"/>
          </a:solidFill>
          <a:latin typeface="Verdana"/>
          <a:ea typeface="+mn-ea"/>
          <a:cs typeface="Verdana"/>
        </a:defRPr>
      </a:lvl5pPr>
      <a:lvl6pPr marL="3528865" indent="-425009" algn="l" rtl="0" eaLnBrk="1" fontAlgn="base" hangingPunct="1">
        <a:lnSpc>
          <a:spcPct val="119000"/>
        </a:lnSpc>
        <a:spcBef>
          <a:spcPct val="20000"/>
        </a:spcBef>
        <a:spcAft>
          <a:spcPct val="0"/>
        </a:spcAft>
        <a:buClr>
          <a:schemeClr val="accent1"/>
        </a:buClr>
        <a:buFont typeface="Verdana" pitchFamily="34" charset="0"/>
        <a:buChar char="–"/>
        <a:defRPr sz="1623">
          <a:solidFill>
            <a:schemeClr val="bg2"/>
          </a:solidFill>
          <a:latin typeface="+mn-lt"/>
        </a:defRPr>
      </a:lvl6pPr>
      <a:lvl7pPr marL="3992512" indent="-425009" algn="l" rtl="0" eaLnBrk="1" fontAlgn="base" hangingPunct="1">
        <a:lnSpc>
          <a:spcPct val="119000"/>
        </a:lnSpc>
        <a:spcBef>
          <a:spcPct val="20000"/>
        </a:spcBef>
        <a:spcAft>
          <a:spcPct val="0"/>
        </a:spcAft>
        <a:buClr>
          <a:schemeClr val="accent1"/>
        </a:buClr>
        <a:buFont typeface="Verdana" pitchFamily="34" charset="0"/>
        <a:buChar char="–"/>
        <a:defRPr sz="1623">
          <a:solidFill>
            <a:schemeClr val="bg2"/>
          </a:solidFill>
          <a:latin typeface="+mn-lt"/>
        </a:defRPr>
      </a:lvl7pPr>
      <a:lvl8pPr marL="4456158" indent="-425009" algn="l" rtl="0" eaLnBrk="1" fontAlgn="base" hangingPunct="1">
        <a:lnSpc>
          <a:spcPct val="119000"/>
        </a:lnSpc>
        <a:spcBef>
          <a:spcPct val="20000"/>
        </a:spcBef>
        <a:spcAft>
          <a:spcPct val="0"/>
        </a:spcAft>
        <a:buClr>
          <a:schemeClr val="accent1"/>
        </a:buClr>
        <a:buFont typeface="Verdana" pitchFamily="34" charset="0"/>
        <a:buChar char="–"/>
        <a:defRPr sz="1623">
          <a:solidFill>
            <a:schemeClr val="bg2"/>
          </a:solidFill>
          <a:latin typeface="+mn-lt"/>
        </a:defRPr>
      </a:lvl8pPr>
      <a:lvl9pPr marL="4919805" indent="-425009" algn="l" rtl="0" eaLnBrk="1" fontAlgn="base" hangingPunct="1">
        <a:lnSpc>
          <a:spcPct val="119000"/>
        </a:lnSpc>
        <a:spcBef>
          <a:spcPct val="20000"/>
        </a:spcBef>
        <a:spcAft>
          <a:spcPct val="0"/>
        </a:spcAft>
        <a:buClr>
          <a:schemeClr val="accent1"/>
        </a:buClr>
        <a:buFont typeface="Verdana" pitchFamily="34" charset="0"/>
        <a:buChar char="–"/>
        <a:defRPr sz="1623">
          <a:solidFill>
            <a:schemeClr val="bg2"/>
          </a:solidFill>
          <a:latin typeface="+mn-lt"/>
        </a:defRPr>
      </a:lvl9pPr>
    </p:bodyStyle>
    <p:otherStyle>
      <a:defPPr>
        <a:defRPr lang="en-US"/>
      </a:defPPr>
      <a:lvl1pPr marL="0" algn="l" defTabSz="927293" rtl="0" eaLnBrk="1" latinLnBrk="0" hangingPunct="1">
        <a:defRPr sz="1825" kern="1200">
          <a:solidFill>
            <a:schemeClr val="tx1"/>
          </a:solidFill>
          <a:latin typeface="+mn-lt"/>
          <a:ea typeface="+mn-ea"/>
          <a:cs typeface="+mn-cs"/>
        </a:defRPr>
      </a:lvl1pPr>
      <a:lvl2pPr marL="463647" algn="l" defTabSz="927293" rtl="0" eaLnBrk="1" latinLnBrk="0" hangingPunct="1">
        <a:defRPr sz="1825" kern="1200">
          <a:solidFill>
            <a:schemeClr val="tx1"/>
          </a:solidFill>
          <a:latin typeface="+mn-lt"/>
          <a:ea typeface="+mn-ea"/>
          <a:cs typeface="+mn-cs"/>
        </a:defRPr>
      </a:lvl2pPr>
      <a:lvl3pPr marL="927293" algn="l" defTabSz="927293" rtl="0" eaLnBrk="1" latinLnBrk="0" hangingPunct="1">
        <a:defRPr sz="1825" kern="1200">
          <a:solidFill>
            <a:schemeClr val="tx1"/>
          </a:solidFill>
          <a:latin typeface="+mn-lt"/>
          <a:ea typeface="+mn-ea"/>
          <a:cs typeface="+mn-cs"/>
        </a:defRPr>
      </a:lvl3pPr>
      <a:lvl4pPr marL="1390940" algn="l" defTabSz="927293" rtl="0" eaLnBrk="1" latinLnBrk="0" hangingPunct="1">
        <a:defRPr sz="1825" kern="1200">
          <a:solidFill>
            <a:schemeClr val="tx1"/>
          </a:solidFill>
          <a:latin typeface="+mn-lt"/>
          <a:ea typeface="+mn-ea"/>
          <a:cs typeface="+mn-cs"/>
        </a:defRPr>
      </a:lvl4pPr>
      <a:lvl5pPr marL="1854586" algn="l" defTabSz="927293" rtl="0" eaLnBrk="1" latinLnBrk="0" hangingPunct="1">
        <a:defRPr sz="1825" kern="1200">
          <a:solidFill>
            <a:schemeClr val="tx1"/>
          </a:solidFill>
          <a:latin typeface="+mn-lt"/>
          <a:ea typeface="+mn-ea"/>
          <a:cs typeface="+mn-cs"/>
        </a:defRPr>
      </a:lvl5pPr>
      <a:lvl6pPr marL="2318233" algn="l" defTabSz="927293" rtl="0" eaLnBrk="1" latinLnBrk="0" hangingPunct="1">
        <a:defRPr sz="1825" kern="1200">
          <a:solidFill>
            <a:schemeClr val="tx1"/>
          </a:solidFill>
          <a:latin typeface="+mn-lt"/>
          <a:ea typeface="+mn-ea"/>
          <a:cs typeface="+mn-cs"/>
        </a:defRPr>
      </a:lvl6pPr>
      <a:lvl7pPr marL="2781879" algn="l" defTabSz="927293" rtl="0" eaLnBrk="1" latinLnBrk="0" hangingPunct="1">
        <a:defRPr sz="1825" kern="1200">
          <a:solidFill>
            <a:schemeClr val="tx1"/>
          </a:solidFill>
          <a:latin typeface="+mn-lt"/>
          <a:ea typeface="+mn-ea"/>
          <a:cs typeface="+mn-cs"/>
        </a:defRPr>
      </a:lvl7pPr>
      <a:lvl8pPr marL="3245526" algn="l" defTabSz="927293" rtl="0" eaLnBrk="1" latinLnBrk="0" hangingPunct="1">
        <a:defRPr sz="1825" kern="1200">
          <a:solidFill>
            <a:schemeClr val="tx1"/>
          </a:solidFill>
          <a:latin typeface="+mn-lt"/>
          <a:ea typeface="+mn-ea"/>
          <a:cs typeface="+mn-cs"/>
        </a:defRPr>
      </a:lvl8pPr>
      <a:lvl9pPr marL="3709172" algn="l" defTabSz="927293" rtl="0" eaLnBrk="1" latinLnBrk="0" hangingPunct="1">
        <a:defRPr sz="18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tiff"/><Relationship Id="rId5" Type="http://schemas.openxmlformats.org/officeDocument/2006/relationships/image" Target="../media/image47.jpeg"/><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tiff"/></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7" Type="http://schemas.microsoft.com/office/2007/relationships/hdphoto" Target="../media/hdphoto1.wdp"/><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tiff"/></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tiff"/><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tiff"/><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0" y="2331876"/>
            <a:ext cx="12193588" cy="1324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732" tIns="46366" rIns="92732" bIns="46366" numCol="1" anchor="b" anchorCtr="0" compatLnSpc="1">
            <a:prstTxWarp prst="textNoShape">
              <a:avLst/>
            </a:prstTxWarp>
            <a:spAutoFit/>
          </a:bodyPr>
          <a:lstStyle/>
          <a:p>
            <a:pPr algn="ctr">
              <a:defRPr/>
            </a:pPr>
            <a:r>
              <a:rPr lang="en-US" sz="4000" b="1" dirty="0">
                <a:solidFill>
                  <a:schemeClr val="bg1"/>
                </a:solidFill>
                <a:latin typeface="Verdana"/>
                <a:ea typeface="+mj-ea"/>
                <a:cs typeface="Verdana"/>
              </a:rPr>
              <a:t>ESA Contribution to </a:t>
            </a:r>
          </a:p>
          <a:p>
            <a:pPr algn="ctr">
              <a:defRPr/>
            </a:pPr>
            <a:r>
              <a:rPr lang="en-US" sz="4000" b="1" dirty="0">
                <a:solidFill>
                  <a:schemeClr val="bg1"/>
                </a:solidFill>
                <a:latin typeface="Verdana"/>
                <a:ea typeface="+mj-ea"/>
                <a:cs typeface="Verdana"/>
              </a:rPr>
              <a:t>Validation Supersites</a:t>
            </a:r>
          </a:p>
        </p:txBody>
      </p:sp>
      <p:sp>
        <p:nvSpPr>
          <p:cNvPr id="8" name="Text Box 24">
            <a:extLst>
              <a:ext uri="{FF2B5EF4-FFF2-40B4-BE49-F238E27FC236}">
                <a16:creationId xmlns:a16="http://schemas.microsoft.com/office/drawing/2014/main" id="{D9A3CF59-C167-254F-AE44-76DBF39BECC1}"/>
              </a:ext>
            </a:extLst>
          </p:cNvPr>
          <p:cNvSpPr txBox="1">
            <a:spLocks noChangeArrowheads="1"/>
          </p:cNvSpPr>
          <p:nvPr/>
        </p:nvSpPr>
        <p:spPr bwMode="auto">
          <a:xfrm>
            <a:off x="201671" y="4500872"/>
            <a:ext cx="4001840" cy="738664"/>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defRPr/>
            </a:pPr>
            <a:r>
              <a:rPr lang="en-US" sz="2000" dirty="0">
                <a:solidFill>
                  <a:srgbClr val="FFFFFF"/>
                </a:solidFill>
                <a:latin typeface="Verdana"/>
                <a:cs typeface="Verdana"/>
              </a:rPr>
              <a:t>CEOS WGCV LPV Plenary</a:t>
            </a:r>
          </a:p>
          <a:p>
            <a:pPr lvl="0">
              <a:defRPr/>
            </a:pPr>
            <a:endParaRPr lang="en-US" sz="600" dirty="0">
              <a:solidFill>
                <a:srgbClr val="FFFFFF"/>
              </a:solidFill>
              <a:latin typeface="Verdana"/>
              <a:cs typeface="Verdana"/>
            </a:endParaRPr>
          </a:p>
          <a:p>
            <a:pPr lvl="0">
              <a:defRPr/>
            </a:pPr>
            <a:r>
              <a:rPr lang="en-US" sz="1600" dirty="0">
                <a:solidFill>
                  <a:srgbClr val="FFFFFF"/>
                </a:solidFill>
                <a:latin typeface="Verdana"/>
                <a:cs typeface="Verdana"/>
              </a:rPr>
              <a:t>15/05/2019 - Milan, Italy</a:t>
            </a:r>
          </a:p>
        </p:txBody>
      </p:sp>
      <p:sp>
        <p:nvSpPr>
          <p:cNvPr id="9" name="Text Box 24">
            <a:extLst>
              <a:ext uri="{FF2B5EF4-FFF2-40B4-BE49-F238E27FC236}">
                <a16:creationId xmlns:a16="http://schemas.microsoft.com/office/drawing/2014/main" id="{8B4C3D2E-3040-FC43-A7D3-1656CC8E3BC8}"/>
              </a:ext>
            </a:extLst>
          </p:cNvPr>
          <p:cNvSpPr txBox="1">
            <a:spLocks noChangeArrowheads="1"/>
          </p:cNvSpPr>
          <p:nvPr/>
        </p:nvSpPr>
        <p:spPr bwMode="auto">
          <a:xfrm>
            <a:off x="201672" y="5426208"/>
            <a:ext cx="8928474" cy="738664"/>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defRPr/>
            </a:pPr>
            <a:r>
              <a:rPr lang="en-US" b="1" dirty="0">
                <a:solidFill>
                  <a:srgbClr val="FFFFFF"/>
                </a:solidFill>
                <a:latin typeface="Verdana"/>
                <a:cs typeface="Verdana"/>
              </a:rPr>
              <a:t>Valentina Boccia</a:t>
            </a:r>
          </a:p>
          <a:p>
            <a:pPr lvl="0" algn="just">
              <a:defRPr/>
            </a:pPr>
            <a:r>
              <a:rPr lang="en-US" dirty="0">
                <a:solidFill>
                  <a:srgbClr val="FFFFFF"/>
                </a:solidFill>
                <a:latin typeface="Verdana"/>
                <a:cs typeface="Verdana"/>
              </a:rPr>
              <a:t>ESA Data Quality and Cal/Val Manager for High Resolution Optical Missions</a:t>
            </a:r>
            <a:endParaRPr lang="en-US" sz="2400" dirty="0">
              <a:solidFill>
                <a:srgbClr val="FFFFFF"/>
              </a:solidFill>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BB3BB5-2ACC-614E-BC86-67019DA09D62}"/>
              </a:ext>
            </a:extLst>
          </p:cNvPr>
          <p:cNvSpPr/>
          <p:nvPr/>
        </p:nvSpPr>
        <p:spPr>
          <a:xfrm>
            <a:off x="7735410" y="6074610"/>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F460638-6BA0-704B-8F19-8053B304FD80}"/>
              </a:ext>
            </a:extLst>
          </p:cNvPr>
          <p:cNvSpPr/>
          <p:nvPr/>
        </p:nvSpPr>
        <p:spPr>
          <a:xfrm>
            <a:off x="7672388" y="604361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31478D4C-ADC3-FA43-9B8B-EF3B342F6060}"/>
              </a:ext>
            </a:extLst>
          </p:cNvPr>
          <p:cNvSpPr/>
          <p:nvPr/>
        </p:nvSpPr>
        <p:spPr>
          <a:xfrm>
            <a:off x="3217762" y="3472405"/>
            <a:ext cx="7280476" cy="287366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FCAEB9B5-F1F2-FB47-88C6-D94353D79A33}"/>
              </a:ext>
            </a:extLst>
          </p:cNvPr>
          <p:cNvSpPr/>
          <p:nvPr/>
        </p:nvSpPr>
        <p:spPr>
          <a:xfrm>
            <a:off x="1314310" y="1305112"/>
            <a:ext cx="9444829" cy="379141"/>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1A21FE8-CAB6-7A47-8C9A-C773FC933ED7}"/>
              </a:ext>
            </a:extLst>
          </p:cNvPr>
          <p:cNvCxnSpPr>
            <a:cxnSpLocks/>
          </p:cNvCxnSpPr>
          <p:nvPr/>
        </p:nvCxnSpPr>
        <p:spPr>
          <a:xfrm>
            <a:off x="700739" y="1808150"/>
            <a:ext cx="0" cy="43710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878E53-7FCD-304D-9410-0B5D477E09C2}"/>
              </a:ext>
            </a:extLst>
          </p:cNvPr>
          <p:cNvSpPr txBox="1"/>
          <p:nvPr/>
        </p:nvSpPr>
        <p:spPr>
          <a:xfrm>
            <a:off x="176886" y="2245258"/>
            <a:ext cx="1137424" cy="276999"/>
          </a:xfrm>
          <a:prstGeom prst="rect">
            <a:avLst/>
          </a:prstGeom>
          <a:noFill/>
        </p:spPr>
        <p:txBody>
          <a:bodyPr wrap="square" rtlCol="0">
            <a:spAutoFit/>
          </a:bodyPr>
          <a:lstStyle/>
          <a:p>
            <a:r>
              <a:rPr lang="en-US" sz="1200" dirty="0"/>
              <a:t>March 2018</a:t>
            </a:r>
          </a:p>
        </p:txBody>
      </p:sp>
      <p:cxnSp>
        <p:nvCxnSpPr>
          <p:cNvPr id="18" name="Straight Connector 17">
            <a:extLst>
              <a:ext uri="{FF2B5EF4-FFF2-40B4-BE49-F238E27FC236}">
                <a16:creationId xmlns:a16="http://schemas.microsoft.com/office/drawing/2014/main" id="{88AF2E39-D72D-C04B-B4C1-9EAE96ED37C6}"/>
              </a:ext>
            </a:extLst>
          </p:cNvPr>
          <p:cNvCxnSpPr/>
          <p:nvPr/>
        </p:nvCxnSpPr>
        <p:spPr>
          <a:xfrm>
            <a:off x="4217529" y="1604564"/>
            <a:ext cx="0" cy="65792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112AA98-1DA9-434E-9608-94F5216F289E}"/>
              </a:ext>
            </a:extLst>
          </p:cNvPr>
          <p:cNvSpPr/>
          <p:nvPr/>
        </p:nvSpPr>
        <p:spPr>
          <a:xfrm>
            <a:off x="2606177" y="1404974"/>
            <a:ext cx="3212972" cy="19959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B77286B-62C1-834B-8BFB-10B73BDA7CA6}"/>
              </a:ext>
            </a:extLst>
          </p:cNvPr>
          <p:cNvSpPr txBox="1"/>
          <p:nvPr/>
        </p:nvSpPr>
        <p:spPr>
          <a:xfrm>
            <a:off x="2979740" y="1351944"/>
            <a:ext cx="2453268" cy="307777"/>
          </a:xfrm>
          <a:prstGeom prst="rect">
            <a:avLst/>
          </a:prstGeom>
          <a:noFill/>
        </p:spPr>
        <p:txBody>
          <a:bodyPr wrap="square" rtlCol="0">
            <a:spAutoFit/>
          </a:bodyPr>
          <a:lstStyle/>
          <a:p>
            <a:pPr algn="ctr"/>
            <a:r>
              <a:rPr lang="en-US" sz="1400" dirty="0"/>
              <a:t>2 FIELD CAMPAIGNS</a:t>
            </a:r>
          </a:p>
        </p:txBody>
      </p:sp>
      <p:sp>
        <p:nvSpPr>
          <p:cNvPr id="21" name="TextBox 20">
            <a:extLst>
              <a:ext uri="{FF2B5EF4-FFF2-40B4-BE49-F238E27FC236}">
                <a16:creationId xmlns:a16="http://schemas.microsoft.com/office/drawing/2014/main" id="{67C4B17E-1020-FC4B-81BB-FD32FE275F4D}"/>
              </a:ext>
            </a:extLst>
          </p:cNvPr>
          <p:cNvSpPr txBox="1"/>
          <p:nvPr/>
        </p:nvSpPr>
        <p:spPr>
          <a:xfrm>
            <a:off x="3564836" y="2245258"/>
            <a:ext cx="1305385" cy="276999"/>
          </a:xfrm>
          <a:prstGeom prst="rect">
            <a:avLst/>
          </a:prstGeom>
          <a:noFill/>
        </p:spPr>
        <p:txBody>
          <a:bodyPr wrap="square" rtlCol="0">
            <a:spAutoFit/>
          </a:bodyPr>
          <a:lstStyle/>
          <a:p>
            <a:r>
              <a:rPr lang="en-US" sz="1200" dirty="0"/>
              <a:t>Summer 2018</a:t>
            </a:r>
          </a:p>
        </p:txBody>
      </p:sp>
      <p:cxnSp>
        <p:nvCxnSpPr>
          <p:cNvPr id="22" name="Straight Connector 21">
            <a:extLst>
              <a:ext uri="{FF2B5EF4-FFF2-40B4-BE49-F238E27FC236}">
                <a16:creationId xmlns:a16="http://schemas.microsoft.com/office/drawing/2014/main" id="{4D0738FC-41D4-7441-96D1-A6E25A8CCC18}"/>
              </a:ext>
            </a:extLst>
          </p:cNvPr>
          <p:cNvCxnSpPr>
            <a:cxnSpLocks/>
          </p:cNvCxnSpPr>
          <p:nvPr/>
        </p:nvCxnSpPr>
        <p:spPr>
          <a:xfrm>
            <a:off x="11385294" y="1774289"/>
            <a:ext cx="0" cy="37831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2386661-F502-B540-8D94-01CE9CB779A2}"/>
              </a:ext>
            </a:extLst>
          </p:cNvPr>
          <p:cNvSpPr txBox="1"/>
          <p:nvPr/>
        </p:nvSpPr>
        <p:spPr>
          <a:xfrm>
            <a:off x="10736833" y="2163231"/>
            <a:ext cx="1260088" cy="276999"/>
          </a:xfrm>
          <a:prstGeom prst="rect">
            <a:avLst/>
          </a:prstGeom>
          <a:noFill/>
        </p:spPr>
        <p:txBody>
          <a:bodyPr wrap="square" rtlCol="0">
            <a:spAutoFit/>
          </a:bodyPr>
          <a:lstStyle/>
          <a:p>
            <a:pPr algn="ctr"/>
            <a:r>
              <a:rPr lang="en-US" sz="1200" dirty="0"/>
              <a:t>March 2019</a:t>
            </a:r>
          </a:p>
        </p:txBody>
      </p:sp>
      <p:sp>
        <p:nvSpPr>
          <p:cNvPr id="24" name="Rounded Rectangle 23">
            <a:extLst>
              <a:ext uri="{FF2B5EF4-FFF2-40B4-BE49-F238E27FC236}">
                <a16:creationId xmlns:a16="http://schemas.microsoft.com/office/drawing/2014/main" id="{4D04D608-72A0-AC4C-B589-F99D89AF8AE3}"/>
              </a:ext>
            </a:extLst>
          </p:cNvPr>
          <p:cNvSpPr/>
          <p:nvPr/>
        </p:nvSpPr>
        <p:spPr>
          <a:xfrm>
            <a:off x="10787014" y="1184631"/>
            <a:ext cx="1159727" cy="5803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A160CF6-3502-1541-9389-3542EABD9C14}"/>
              </a:ext>
            </a:extLst>
          </p:cNvPr>
          <p:cNvSpPr txBox="1"/>
          <p:nvPr/>
        </p:nvSpPr>
        <p:spPr>
          <a:xfrm>
            <a:off x="10773661" y="1198087"/>
            <a:ext cx="1223267" cy="584775"/>
          </a:xfrm>
          <a:prstGeom prst="rect">
            <a:avLst/>
          </a:prstGeom>
          <a:noFill/>
        </p:spPr>
        <p:txBody>
          <a:bodyPr wrap="square" rtlCol="0">
            <a:spAutoFit/>
          </a:bodyPr>
          <a:lstStyle/>
          <a:p>
            <a:pPr algn="ctr"/>
            <a:r>
              <a:rPr lang="en-US" sz="1600" dirty="0"/>
              <a:t>END of </a:t>
            </a:r>
            <a:r>
              <a:rPr lang="en-US" sz="1600" b="1" dirty="0"/>
              <a:t>Phase 1</a:t>
            </a:r>
          </a:p>
        </p:txBody>
      </p:sp>
      <p:sp>
        <p:nvSpPr>
          <p:cNvPr id="26" name="Rounded Rectangle 25">
            <a:extLst>
              <a:ext uri="{FF2B5EF4-FFF2-40B4-BE49-F238E27FC236}">
                <a16:creationId xmlns:a16="http://schemas.microsoft.com/office/drawing/2014/main" id="{3B8AC0B6-C4D2-9241-B619-2AACF9CF385C}"/>
              </a:ext>
            </a:extLst>
          </p:cNvPr>
          <p:cNvSpPr/>
          <p:nvPr/>
        </p:nvSpPr>
        <p:spPr>
          <a:xfrm>
            <a:off x="165735" y="1226240"/>
            <a:ext cx="1159727" cy="5803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2F8AFD0-AA75-CE46-8FE0-115F1CB78CAC}"/>
              </a:ext>
            </a:extLst>
          </p:cNvPr>
          <p:cNvSpPr txBox="1"/>
          <p:nvPr/>
        </p:nvSpPr>
        <p:spPr>
          <a:xfrm>
            <a:off x="152382" y="1239696"/>
            <a:ext cx="1223267" cy="584775"/>
          </a:xfrm>
          <a:prstGeom prst="rect">
            <a:avLst/>
          </a:prstGeom>
          <a:noFill/>
        </p:spPr>
        <p:txBody>
          <a:bodyPr wrap="square" rtlCol="0">
            <a:spAutoFit/>
          </a:bodyPr>
          <a:lstStyle/>
          <a:p>
            <a:pPr algn="ctr"/>
            <a:r>
              <a:rPr lang="en-US" sz="1600" dirty="0"/>
              <a:t>KO of </a:t>
            </a:r>
            <a:r>
              <a:rPr lang="en-US" sz="1600" b="1" dirty="0"/>
              <a:t>Phase 1</a:t>
            </a:r>
          </a:p>
        </p:txBody>
      </p:sp>
      <p:pic>
        <p:nvPicPr>
          <p:cNvPr id="28" name="Picture 27">
            <a:extLst>
              <a:ext uri="{FF2B5EF4-FFF2-40B4-BE49-F238E27FC236}">
                <a16:creationId xmlns:a16="http://schemas.microsoft.com/office/drawing/2014/main" id="{49A57139-F1BC-8B41-BDCF-C5CAE73221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831" t="21489" r="32169"/>
          <a:stretch/>
        </p:blipFill>
        <p:spPr>
          <a:xfrm>
            <a:off x="8361903" y="3955422"/>
            <a:ext cx="1884556" cy="2088191"/>
          </a:xfrm>
          <a:prstGeom prst="rect">
            <a:avLst/>
          </a:prstGeom>
        </p:spPr>
      </p:pic>
      <p:sp>
        <p:nvSpPr>
          <p:cNvPr id="29" name="Oval 28">
            <a:extLst>
              <a:ext uri="{FF2B5EF4-FFF2-40B4-BE49-F238E27FC236}">
                <a16:creationId xmlns:a16="http://schemas.microsoft.com/office/drawing/2014/main" id="{1CD20392-B9EF-0743-8D0C-9ACB8C9B0C5F}"/>
              </a:ext>
            </a:extLst>
          </p:cNvPr>
          <p:cNvSpPr/>
          <p:nvPr/>
        </p:nvSpPr>
        <p:spPr>
          <a:xfrm>
            <a:off x="8764660" y="5593056"/>
            <a:ext cx="69850" cy="7827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950845F3-F6C3-E447-A2DA-E898A7A8759C}"/>
              </a:ext>
            </a:extLst>
          </p:cNvPr>
          <p:cNvSpPr/>
          <p:nvPr/>
        </p:nvSpPr>
        <p:spPr>
          <a:xfrm>
            <a:off x="8834510" y="4629929"/>
            <a:ext cx="69850" cy="7827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8497F13B-A2DA-3F4B-8DD5-6B6F9E204A6E}"/>
              </a:ext>
            </a:extLst>
          </p:cNvPr>
          <p:cNvCxnSpPr>
            <a:cxnSpLocks/>
          </p:cNvCxnSpPr>
          <p:nvPr/>
        </p:nvCxnSpPr>
        <p:spPr>
          <a:xfrm flipH="1" flipV="1">
            <a:off x="7744968" y="4391837"/>
            <a:ext cx="1089543" cy="2596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7118D3A-31C7-254D-A940-933FD1676EA9}"/>
              </a:ext>
            </a:extLst>
          </p:cNvPr>
          <p:cNvCxnSpPr>
            <a:cxnSpLocks/>
          </p:cNvCxnSpPr>
          <p:nvPr/>
        </p:nvCxnSpPr>
        <p:spPr>
          <a:xfrm flipH="1">
            <a:off x="7900416" y="5662191"/>
            <a:ext cx="864245" cy="23512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594EB21-6928-6E49-B9F8-4A1A46CC9BC9}"/>
              </a:ext>
            </a:extLst>
          </p:cNvPr>
          <p:cNvSpPr/>
          <p:nvPr/>
        </p:nvSpPr>
        <p:spPr>
          <a:xfrm>
            <a:off x="5427495" y="4207171"/>
            <a:ext cx="2201180" cy="369332"/>
          </a:xfrm>
          <a:prstGeom prst="rect">
            <a:avLst/>
          </a:prstGeom>
        </p:spPr>
        <p:txBody>
          <a:bodyPr wrap="none">
            <a:spAutoFit/>
          </a:bodyPr>
          <a:lstStyle/>
          <a:p>
            <a:pPr fontAlgn="auto">
              <a:spcBef>
                <a:spcPts val="0"/>
              </a:spcBef>
              <a:spcAft>
                <a:spcPts val="0"/>
              </a:spcAft>
            </a:pPr>
            <a:r>
              <a:rPr lang="en-US" dirty="0" err="1">
                <a:solidFill>
                  <a:prstClr val="black"/>
                </a:solidFill>
                <a:latin typeface="Calibri" panose="020F0502020204030204"/>
              </a:rPr>
              <a:t>Wytham</a:t>
            </a:r>
            <a:r>
              <a:rPr lang="en-US" dirty="0">
                <a:solidFill>
                  <a:prstClr val="black"/>
                </a:solidFill>
                <a:latin typeface="Calibri" panose="020F0502020204030204"/>
              </a:rPr>
              <a:t> Woods  (UK)</a:t>
            </a:r>
          </a:p>
        </p:txBody>
      </p:sp>
      <p:sp>
        <p:nvSpPr>
          <p:cNvPr id="34" name="Rectangle 33">
            <a:extLst>
              <a:ext uri="{FF2B5EF4-FFF2-40B4-BE49-F238E27FC236}">
                <a16:creationId xmlns:a16="http://schemas.microsoft.com/office/drawing/2014/main" id="{F04A5E94-262F-5145-961C-FC7C8E2B3337}"/>
              </a:ext>
            </a:extLst>
          </p:cNvPr>
          <p:cNvSpPr/>
          <p:nvPr/>
        </p:nvSpPr>
        <p:spPr>
          <a:xfrm>
            <a:off x="6201404" y="5790846"/>
            <a:ext cx="1543564" cy="369332"/>
          </a:xfrm>
          <a:prstGeom prst="rect">
            <a:avLst/>
          </a:prstGeom>
        </p:spPr>
        <p:txBody>
          <a:bodyPr wrap="none">
            <a:spAutoFit/>
          </a:bodyPr>
          <a:lstStyle/>
          <a:p>
            <a:pPr fontAlgn="auto">
              <a:spcBef>
                <a:spcPts val="0"/>
              </a:spcBef>
              <a:spcAft>
                <a:spcPts val="0"/>
              </a:spcAft>
            </a:pPr>
            <a:r>
              <a:rPr lang="en-US" dirty="0" err="1">
                <a:solidFill>
                  <a:prstClr val="black"/>
                </a:solidFill>
                <a:latin typeface="Calibri" panose="020F0502020204030204"/>
              </a:rPr>
              <a:t>Barrax</a:t>
            </a:r>
            <a:r>
              <a:rPr lang="en-US" dirty="0">
                <a:solidFill>
                  <a:prstClr val="black"/>
                </a:solidFill>
                <a:latin typeface="Calibri" panose="020F0502020204030204"/>
              </a:rPr>
              <a:t>  (Spain)</a:t>
            </a:r>
          </a:p>
        </p:txBody>
      </p:sp>
      <p:pic>
        <p:nvPicPr>
          <p:cNvPr id="38" name="Picture 37">
            <a:extLst>
              <a:ext uri="{FF2B5EF4-FFF2-40B4-BE49-F238E27FC236}">
                <a16:creationId xmlns:a16="http://schemas.microsoft.com/office/drawing/2014/main" id="{5CA28D16-E63D-EB46-8D71-FD55F03806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57897" y="5128083"/>
            <a:ext cx="1763980" cy="1092224"/>
          </a:xfrm>
          <a:prstGeom prst="rect">
            <a:avLst/>
          </a:prstGeom>
        </p:spPr>
      </p:pic>
      <p:pic>
        <p:nvPicPr>
          <p:cNvPr id="39" name="Picture 38" descr="C:\Users\lab1c17\AppData\Local\Microsoft\Windows\INetCache\Content.Word\wytham_map.jpg">
            <a:extLst>
              <a:ext uri="{FF2B5EF4-FFF2-40B4-BE49-F238E27FC236}">
                <a16:creationId xmlns:a16="http://schemas.microsoft.com/office/drawing/2014/main" id="{54CE46FB-87CD-C14D-A68C-EE3609421C4C}"/>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65576" y="3602736"/>
            <a:ext cx="1889087" cy="1027193"/>
          </a:xfrm>
          <a:prstGeom prst="rect">
            <a:avLst/>
          </a:prstGeom>
          <a:noFill/>
          <a:ln>
            <a:noFill/>
          </a:ln>
        </p:spPr>
      </p:pic>
      <p:sp>
        <p:nvSpPr>
          <p:cNvPr id="35" name="TextBox 34">
            <a:extLst>
              <a:ext uri="{FF2B5EF4-FFF2-40B4-BE49-F238E27FC236}">
                <a16:creationId xmlns:a16="http://schemas.microsoft.com/office/drawing/2014/main" id="{35F8ED8F-A1A3-B943-B63A-964533133983}"/>
              </a:ext>
            </a:extLst>
          </p:cNvPr>
          <p:cNvSpPr txBox="1"/>
          <p:nvPr/>
        </p:nvSpPr>
        <p:spPr>
          <a:xfrm>
            <a:off x="150164" y="216976"/>
            <a:ext cx="7118737" cy="461665"/>
          </a:xfrm>
          <a:prstGeom prst="rect">
            <a:avLst/>
          </a:prstGeom>
          <a:noFill/>
        </p:spPr>
        <p:txBody>
          <a:bodyPr wrap="square" rtlCol="0">
            <a:spAutoFit/>
          </a:bodyPr>
          <a:lstStyle/>
          <a:p>
            <a:r>
              <a:rPr lang="en-US" sz="2400" b="1" dirty="0"/>
              <a:t>FRM4VEG – What has been done so far?</a:t>
            </a:r>
          </a:p>
        </p:txBody>
      </p:sp>
    </p:spTree>
    <p:extLst>
      <p:ext uri="{BB962C8B-B14F-4D97-AF65-F5344CB8AC3E}">
        <p14:creationId xmlns:p14="http://schemas.microsoft.com/office/powerpoint/2010/main" val="112979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BB3BB5-2ACC-614E-BC86-67019DA09D62}"/>
              </a:ext>
            </a:extLst>
          </p:cNvPr>
          <p:cNvSpPr/>
          <p:nvPr/>
        </p:nvSpPr>
        <p:spPr>
          <a:xfrm>
            <a:off x="7735410" y="6074610"/>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F460638-6BA0-704B-8F19-8053B304FD80}"/>
              </a:ext>
            </a:extLst>
          </p:cNvPr>
          <p:cNvSpPr/>
          <p:nvPr/>
        </p:nvSpPr>
        <p:spPr>
          <a:xfrm>
            <a:off x="7672388" y="604361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2B551DA-6344-8849-B06F-24247B639E45}"/>
              </a:ext>
            </a:extLst>
          </p:cNvPr>
          <p:cNvSpPr/>
          <p:nvPr/>
        </p:nvSpPr>
        <p:spPr>
          <a:xfrm>
            <a:off x="126612" y="6074610"/>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42E99DBB-773B-BC45-B99B-F51B167ACA33}"/>
              </a:ext>
            </a:extLst>
          </p:cNvPr>
          <p:cNvSpPr/>
          <p:nvPr/>
        </p:nvSpPr>
        <p:spPr>
          <a:xfrm>
            <a:off x="44690" y="2683273"/>
            <a:ext cx="10453548" cy="3662800"/>
          </a:xfrm>
          <a:prstGeom prst="roundRect">
            <a:avLst>
              <a:gd name="adj" fmla="val 623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FCAEB9B5-F1F2-FB47-88C6-D94353D79A33}"/>
              </a:ext>
            </a:extLst>
          </p:cNvPr>
          <p:cNvSpPr/>
          <p:nvPr/>
        </p:nvSpPr>
        <p:spPr>
          <a:xfrm>
            <a:off x="1314310" y="1305112"/>
            <a:ext cx="9444829" cy="379141"/>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1A21FE8-CAB6-7A47-8C9A-C773FC933ED7}"/>
              </a:ext>
            </a:extLst>
          </p:cNvPr>
          <p:cNvCxnSpPr>
            <a:cxnSpLocks/>
          </p:cNvCxnSpPr>
          <p:nvPr/>
        </p:nvCxnSpPr>
        <p:spPr>
          <a:xfrm>
            <a:off x="700739" y="1808150"/>
            <a:ext cx="0" cy="43710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878E53-7FCD-304D-9410-0B5D477E09C2}"/>
              </a:ext>
            </a:extLst>
          </p:cNvPr>
          <p:cNvSpPr txBox="1"/>
          <p:nvPr/>
        </p:nvSpPr>
        <p:spPr>
          <a:xfrm>
            <a:off x="176886" y="2245258"/>
            <a:ext cx="1137424" cy="276999"/>
          </a:xfrm>
          <a:prstGeom prst="rect">
            <a:avLst/>
          </a:prstGeom>
          <a:noFill/>
        </p:spPr>
        <p:txBody>
          <a:bodyPr wrap="square" rtlCol="0">
            <a:spAutoFit/>
          </a:bodyPr>
          <a:lstStyle/>
          <a:p>
            <a:r>
              <a:rPr lang="en-US" sz="1200" dirty="0"/>
              <a:t>March 2018</a:t>
            </a:r>
          </a:p>
        </p:txBody>
      </p:sp>
      <p:cxnSp>
        <p:nvCxnSpPr>
          <p:cNvPr id="18" name="Straight Connector 17">
            <a:extLst>
              <a:ext uri="{FF2B5EF4-FFF2-40B4-BE49-F238E27FC236}">
                <a16:creationId xmlns:a16="http://schemas.microsoft.com/office/drawing/2014/main" id="{88AF2E39-D72D-C04B-B4C1-9EAE96ED37C6}"/>
              </a:ext>
            </a:extLst>
          </p:cNvPr>
          <p:cNvCxnSpPr/>
          <p:nvPr/>
        </p:nvCxnSpPr>
        <p:spPr>
          <a:xfrm>
            <a:off x="4217529" y="1604564"/>
            <a:ext cx="0" cy="65792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112AA98-1DA9-434E-9608-94F5216F289E}"/>
              </a:ext>
            </a:extLst>
          </p:cNvPr>
          <p:cNvSpPr/>
          <p:nvPr/>
        </p:nvSpPr>
        <p:spPr>
          <a:xfrm>
            <a:off x="2606177" y="1404974"/>
            <a:ext cx="3212972" cy="19959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B77286B-62C1-834B-8BFB-10B73BDA7CA6}"/>
              </a:ext>
            </a:extLst>
          </p:cNvPr>
          <p:cNvSpPr txBox="1"/>
          <p:nvPr/>
        </p:nvSpPr>
        <p:spPr>
          <a:xfrm>
            <a:off x="2979740" y="1351944"/>
            <a:ext cx="2453268" cy="307777"/>
          </a:xfrm>
          <a:prstGeom prst="rect">
            <a:avLst/>
          </a:prstGeom>
          <a:noFill/>
        </p:spPr>
        <p:txBody>
          <a:bodyPr wrap="square" rtlCol="0">
            <a:spAutoFit/>
          </a:bodyPr>
          <a:lstStyle/>
          <a:p>
            <a:pPr algn="ctr"/>
            <a:r>
              <a:rPr lang="en-US" sz="1400" dirty="0"/>
              <a:t>2 FIELD CAMPAIGNS</a:t>
            </a:r>
          </a:p>
        </p:txBody>
      </p:sp>
      <p:sp>
        <p:nvSpPr>
          <p:cNvPr id="21" name="TextBox 20">
            <a:extLst>
              <a:ext uri="{FF2B5EF4-FFF2-40B4-BE49-F238E27FC236}">
                <a16:creationId xmlns:a16="http://schemas.microsoft.com/office/drawing/2014/main" id="{67C4B17E-1020-FC4B-81BB-FD32FE275F4D}"/>
              </a:ext>
            </a:extLst>
          </p:cNvPr>
          <p:cNvSpPr txBox="1"/>
          <p:nvPr/>
        </p:nvSpPr>
        <p:spPr>
          <a:xfrm>
            <a:off x="3564836" y="2245258"/>
            <a:ext cx="1305385" cy="276999"/>
          </a:xfrm>
          <a:prstGeom prst="rect">
            <a:avLst/>
          </a:prstGeom>
          <a:noFill/>
        </p:spPr>
        <p:txBody>
          <a:bodyPr wrap="square" rtlCol="0">
            <a:spAutoFit/>
          </a:bodyPr>
          <a:lstStyle/>
          <a:p>
            <a:r>
              <a:rPr lang="en-US" sz="1200" dirty="0"/>
              <a:t>Summer 2018</a:t>
            </a:r>
          </a:p>
        </p:txBody>
      </p:sp>
      <p:cxnSp>
        <p:nvCxnSpPr>
          <p:cNvPr id="22" name="Straight Connector 21">
            <a:extLst>
              <a:ext uri="{FF2B5EF4-FFF2-40B4-BE49-F238E27FC236}">
                <a16:creationId xmlns:a16="http://schemas.microsoft.com/office/drawing/2014/main" id="{4D0738FC-41D4-7441-96D1-A6E25A8CCC18}"/>
              </a:ext>
            </a:extLst>
          </p:cNvPr>
          <p:cNvCxnSpPr>
            <a:cxnSpLocks/>
          </p:cNvCxnSpPr>
          <p:nvPr/>
        </p:nvCxnSpPr>
        <p:spPr>
          <a:xfrm>
            <a:off x="11385294" y="1774289"/>
            <a:ext cx="0" cy="37831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2386661-F502-B540-8D94-01CE9CB779A2}"/>
              </a:ext>
            </a:extLst>
          </p:cNvPr>
          <p:cNvSpPr txBox="1"/>
          <p:nvPr/>
        </p:nvSpPr>
        <p:spPr>
          <a:xfrm>
            <a:off x="10736833" y="2163231"/>
            <a:ext cx="1260088" cy="276999"/>
          </a:xfrm>
          <a:prstGeom prst="rect">
            <a:avLst/>
          </a:prstGeom>
          <a:noFill/>
        </p:spPr>
        <p:txBody>
          <a:bodyPr wrap="square" rtlCol="0">
            <a:spAutoFit/>
          </a:bodyPr>
          <a:lstStyle/>
          <a:p>
            <a:pPr algn="ctr"/>
            <a:r>
              <a:rPr lang="en-US" sz="1200" dirty="0"/>
              <a:t>March 2019</a:t>
            </a:r>
          </a:p>
        </p:txBody>
      </p:sp>
      <p:sp>
        <p:nvSpPr>
          <p:cNvPr id="24" name="Rounded Rectangle 23">
            <a:extLst>
              <a:ext uri="{FF2B5EF4-FFF2-40B4-BE49-F238E27FC236}">
                <a16:creationId xmlns:a16="http://schemas.microsoft.com/office/drawing/2014/main" id="{4D04D608-72A0-AC4C-B589-F99D89AF8AE3}"/>
              </a:ext>
            </a:extLst>
          </p:cNvPr>
          <p:cNvSpPr/>
          <p:nvPr/>
        </p:nvSpPr>
        <p:spPr>
          <a:xfrm>
            <a:off x="10787014" y="1184631"/>
            <a:ext cx="1159727" cy="5803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A160CF6-3502-1541-9389-3542EABD9C14}"/>
              </a:ext>
            </a:extLst>
          </p:cNvPr>
          <p:cNvSpPr txBox="1"/>
          <p:nvPr/>
        </p:nvSpPr>
        <p:spPr>
          <a:xfrm>
            <a:off x="10773661" y="1198087"/>
            <a:ext cx="1223267" cy="584775"/>
          </a:xfrm>
          <a:prstGeom prst="rect">
            <a:avLst/>
          </a:prstGeom>
          <a:noFill/>
        </p:spPr>
        <p:txBody>
          <a:bodyPr wrap="square" rtlCol="0">
            <a:spAutoFit/>
          </a:bodyPr>
          <a:lstStyle/>
          <a:p>
            <a:pPr algn="ctr"/>
            <a:r>
              <a:rPr lang="en-US" sz="1600" dirty="0"/>
              <a:t>END of </a:t>
            </a:r>
            <a:r>
              <a:rPr lang="en-US" sz="1600" b="1" dirty="0"/>
              <a:t>Phase 1</a:t>
            </a:r>
          </a:p>
        </p:txBody>
      </p:sp>
      <p:sp>
        <p:nvSpPr>
          <p:cNvPr id="26" name="Rounded Rectangle 25">
            <a:extLst>
              <a:ext uri="{FF2B5EF4-FFF2-40B4-BE49-F238E27FC236}">
                <a16:creationId xmlns:a16="http://schemas.microsoft.com/office/drawing/2014/main" id="{3B8AC0B6-C4D2-9241-B619-2AACF9CF385C}"/>
              </a:ext>
            </a:extLst>
          </p:cNvPr>
          <p:cNvSpPr/>
          <p:nvPr/>
        </p:nvSpPr>
        <p:spPr>
          <a:xfrm>
            <a:off x="165735" y="1226240"/>
            <a:ext cx="1159727" cy="5803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2F8AFD0-AA75-CE46-8FE0-115F1CB78CAC}"/>
              </a:ext>
            </a:extLst>
          </p:cNvPr>
          <p:cNvSpPr txBox="1"/>
          <p:nvPr/>
        </p:nvSpPr>
        <p:spPr>
          <a:xfrm>
            <a:off x="152382" y="1239696"/>
            <a:ext cx="1223267" cy="584775"/>
          </a:xfrm>
          <a:prstGeom prst="rect">
            <a:avLst/>
          </a:prstGeom>
          <a:noFill/>
        </p:spPr>
        <p:txBody>
          <a:bodyPr wrap="square" rtlCol="0">
            <a:spAutoFit/>
          </a:bodyPr>
          <a:lstStyle/>
          <a:p>
            <a:pPr algn="ctr"/>
            <a:r>
              <a:rPr lang="en-US" sz="1600" dirty="0"/>
              <a:t>KO of </a:t>
            </a:r>
            <a:r>
              <a:rPr lang="en-US" sz="1600" b="1" dirty="0"/>
              <a:t>Phase 1</a:t>
            </a:r>
          </a:p>
        </p:txBody>
      </p:sp>
      <p:pic>
        <p:nvPicPr>
          <p:cNvPr id="28" name="Picture 27">
            <a:extLst>
              <a:ext uri="{FF2B5EF4-FFF2-40B4-BE49-F238E27FC236}">
                <a16:creationId xmlns:a16="http://schemas.microsoft.com/office/drawing/2014/main" id="{49A57139-F1BC-8B41-BDCF-C5CAE73221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831" t="21489" r="32169"/>
          <a:stretch/>
        </p:blipFill>
        <p:spPr>
          <a:xfrm>
            <a:off x="8361903" y="3955422"/>
            <a:ext cx="1884556" cy="2088191"/>
          </a:xfrm>
          <a:prstGeom prst="rect">
            <a:avLst/>
          </a:prstGeom>
        </p:spPr>
      </p:pic>
      <p:sp>
        <p:nvSpPr>
          <p:cNvPr id="29" name="Oval 28">
            <a:extLst>
              <a:ext uri="{FF2B5EF4-FFF2-40B4-BE49-F238E27FC236}">
                <a16:creationId xmlns:a16="http://schemas.microsoft.com/office/drawing/2014/main" id="{1CD20392-B9EF-0743-8D0C-9ACB8C9B0C5F}"/>
              </a:ext>
            </a:extLst>
          </p:cNvPr>
          <p:cNvSpPr/>
          <p:nvPr/>
        </p:nvSpPr>
        <p:spPr>
          <a:xfrm>
            <a:off x="8764660" y="5593056"/>
            <a:ext cx="69850" cy="7827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950845F3-F6C3-E447-A2DA-E898A7A8759C}"/>
              </a:ext>
            </a:extLst>
          </p:cNvPr>
          <p:cNvSpPr/>
          <p:nvPr/>
        </p:nvSpPr>
        <p:spPr>
          <a:xfrm>
            <a:off x="8834510" y="4629929"/>
            <a:ext cx="69850" cy="782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8497F13B-A2DA-3F4B-8DD5-6B6F9E204A6E}"/>
              </a:ext>
            </a:extLst>
          </p:cNvPr>
          <p:cNvCxnSpPr>
            <a:cxnSpLocks/>
          </p:cNvCxnSpPr>
          <p:nvPr/>
        </p:nvCxnSpPr>
        <p:spPr>
          <a:xfrm flipH="1" flipV="1">
            <a:off x="7744968" y="4391837"/>
            <a:ext cx="1089543" cy="2596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7118D3A-31C7-254D-A940-933FD1676EA9}"/>
              </a:ext>
            </a:extLst>
          </p:cNvPr>
          <p:cNvCxnSpPr>
            <a:cxnSpLocks/>
          </p:cNvCxnSpPr>
          <p:nvPr/>
        </p:nvCxnSpPr>
        <p:spPr>
          <a:xfrm flipH="1">
            <a:off x="7900416" y="5662191"/>
            <a:ext cx="864245" cy="23512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594EB21-6928-6E49-B9F8-4A1A46CC9BC9}"/>
              </a:ext>
            </a:extLst>
          </p:cNvPr>
          <p:cNvSpPr/>
          <p:nvPr/>
        </p:nvSpPr>
        <p:spPr>
          <a:xfrm>
            <a:off x="5427495" y="4207171"/>
            <a:ext cx="2201180" cy="369332"/>
          </a:xfrm>
          <a:prstGeom prst="rect">
            <a:avLst/>
          </a:prstGeom>
        </p:spPr>
        <p:txBody>
          <a:bodyPr wrap="none">
            <a:spAutoFit/>
          </a:bodyPr>
          <a:lstStyle/>
          <a:p>
            <a:pPr fontAlgn="auto">
              <a:spcBef>
                <a:spcPts val="0"/>
              </a:spcBef>
              <a:spcAft>
                <a:spcPts val="0"/>
              </a:spcAft>
            </a:pPr>
            <a:r>
              <a:rPr lang="en-US" dirty="0" err="1">
                <a:solidFill>
                  <a:schemeClr val="accent3">
                    <a:lumMod val="65000"/>
                  </a:schemeClr>
                </a:solidFill>
                <a:latin typeface="Calibri" panose="020F0502020204030204"/>
              </a:rPr>
              <a:t>Wytham</a:t>
            </a:r>
            <a:r>
              <a:rPr lang="en-US" dirty="0">
                <a:solidFill>
                  <a:schemeClr val="accent3">
                    <a:lumMod val="65000"/>
                  </a:schemeClr>
                </a:solidFill>
                <a:latin typeface="Calibri" panose="020F0502020204030204"/>
              </a:rPr>
              <a:t> Woods  (UK)</a:t>
            </a:r>
          </a:p>
        </p:txBody>
      </p:sp>
      <p:sp>
        <p:nvSpPr>
          <p:cNvPr id="34" name="Rectangle 33">
            <a:extLst>
              <a:ext uri="{FF2B5EF4-FFF2-40B4-BE49-F238E27FC236}">
                <a16:creationId xmlns:a16="http://schemas.microsoft.com/office/drawing/2014/main" id="{F04A5E94-262F-5145-961C-FC7C8E2B3337}"/>
              </a:ext>
            </a:extLst>
          </p:cNvPr>
          <p:cNvSpPr/>
          <p:nvPr/>
        </p:nvSpPr>
        <p:spPr>
          <a:xfrm>
            <a:off x="6201404" y="5790846"/>
            <a:ext cx="1580113" cy="369332"/>
          </a:xfrm>
          <a:prstGeom prst="rect">
            <a:avLst/>
          </a:prstGeom>
        </p:spPr>
        <p:txBody>
          <a:bodyPr wrap="none">
            <a:spAutoFit/>
          </a:bodyPr>
          <a:lstStyle/>
          <a:p>
            <a:pPr fontAlgn="auto">
              <a:spcBef>
                <a:spcPts val="0"/>
              </a:spcBef>
              <a:spcAft>
                <a:spcPts val="0"/>
              </a:spcAft>
            </a:pPr>
            <a:r>
              <a:rPr lang="en-US" b="1" dirty="0" err="1">
                <a:solidFill>
                  <a:prstClr val="black"/>
                </a:solidFill>
                <a:latin typeface="Calibri" panose="020F0502020204030204"/>
              </a:rPr>
              <a:t>Barrax</a:t>
            </a:r>
            <a:r>
              <a:rPr lang="en-US" b="1" dirty="0">
                <a:solidFill>
                  <a:prstClr val="black"/>
                </a:solidFill>
                <a:latin typeface="Calibri" panose="020F0502020204030204"/>
              </a:rPr>
              <a:t>  (Spain)</a:t>
            </a:r>
          </a:p>
        </p:txBody>
      </p:sp>
      <p:pic>
        <p:nvPicPr>
          <p:cNvPr id="35" name="Picture 3" descr="D:\PICTURES\2nd june\IMG_2150.JPG">
            <a:extLst>
              <a:ext uri="{FF2B5EF4-FFF2-40B4-BE49-F238E27FC236}">
                <a16:creationId xmlns:a16="http://schemas.microsoft.com/office/drawing/2014/main" id="{42B1101F-4E72-464D-8F7F-97D06E07290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35261" y="4815562"/>
            <a:ext cx="2244286" cy="1496190"/>
          </a:xfrm>
          <a:prstGeom prst="rect">
            <a:avLst/>
          </a:prstGeom>
          <a:noFill/>
          <a:ln w="9525">
            <a:noFill/>
            <a:miter lim="800000"/>
            <a:headEnd/>
            <a:tailEnd/>
          </a:ln>
        </p:spPr>
      </p:pic>
      <p:pic>
        <p:nvPicPr>
          <p:cNvPr id="36" name="Picture 35">
            <a:extLst>
              <a:ext uri="{FF2B5EF4-FFF2-40B4-BE49-F238E27FC236}">
                <a16:creationId xmlns:a16="http://schemas.microsoft.com/office/drawing/2014/main" id="{8821583B-4B7B-634F-B737-4436F02D93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85601" y="4521669"/>
            <a:ext cx="1341365" cy="1788486"/>
          </a:xfrm>
          <a:prstGeom prst="rect">
            <a:avLst/>
          </a:prstGeom>
        </p:spPr>
      </p:pic>
      <p:pic>
        <p:nvPicPr>
          <p:cNvPr id="37" name="Picture 36">
            <a:extLst>
              <a:ext uri="{FF2B5EF4-FFF2-40B4-BE49-F238E27FC236}">
                <a16:creationId xmlns:a16="http://schemas.microsoft.com/office/drawing/2014/main" id="{ACE5EA5F-E451-BC45-8E9C-9A45F5B3D71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73300" y="3796521"/>
            <a:ext cx="1420650" cy="1555194"/>
          </a:xfrm>
          <a:prstGeom prst="rect">
            <a:avLst/>
          </a:prstGeom>
        </p:spPr>
      </p:pic>
      <p:pic>
        <p:nvPicPr>
          <p:cNvPr id="38" name="Picture 37">
            <a:extLst>
              <a:ext uri="{FF2B5EF4-FFF2-40B4-BE49-F238E27FC236}">
                <a16:creationId xmlns:a16="http://schemas.microsoft.com/office/drawing/2014/main" id="{5CA28D16-E63D-EB46-8D71-FD55F038065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3462" y="2929970"/>
            <a:ext cx="2920326" cy="1808213"/>
          </a:xfrm>
          <a:prstGeom prst="rect">
            <a:avLst/>
          </a:prstGeom>
        </p:spPr>
      </p:pic>
      <p:sp>
        <p:nvSpPr>
          <p:cNvPr id="40" name="TextBox 39">
            <a:extLst>
              <a:ext uri="{FF2B5EF4-FFF2-40B4-BE49-F238E27FC236}">
                <a16:creationId xmlns:a16="http://schemas.microsoft.com/office/drawing/2014/main" id="{9DF6178C-22F3-8043-B05C-1950724F45AF}"/>
              </a:ext>
            </a:extLst>
          </p:cNvPr>
          <p:cNvSpPr txBox="1"/>
          <p:nvPr/>
        </p:nvSpPr>
        <p:spPr>
          <a:xfrm>
            <a:off x="44690" y="4931336"/>
            <a:ext cx="2271062" cy="1323439"/>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 Experimental farm.</a:t>
            </a:r>
          </a:p>
          <a:p>
            <a:r>
              <a:rPr lang="en-US" sz="1600" dirty="0">
                <a:latin typeface="Calibri" panose="020F0502020204030204" pitchFamily="34" charset="0"/>
                <a:cs typeface="Calibri" panose="020F0502020204030204" pitchFamily="34" charset="0"/>
              </a:rPr>
              <a:t>- Flat terrain.</a:t>
            </a:r>
          </a:p>
          <a:p>
            <a:r>
              <a:rPr lang="en-US" sz="1600" dirty="0">
                <a:latin typeface="Calibri" panose="020F0502020204030204" pitchFamily="34" charset="0"/>
                <a:cs typeface="Calibri" panose="020F0502020204030204" pitchFamily="34" charset="0"/>
              </a:rPr>
              <a:t>- Generally clear skies.</a:t>
            </a:r>
          </a:p>
          <a:p>
            <a:r>
              <a:rPr lang="en-US" sz="1600" dirty="0">
                <a:latin typeface="Calibri" panose="020F0502020204030204" pitchFamily="34" charset="0"/>
                <a:cs typeface="Calibri" panose="020F0502020204030204" pitchFamily="34" charset="0"/>
              </a:rPr>
              <a:t>- 2 hours driving from Valencia</a:t>
            </a:r>
          </a:p>
        </p:txBody>
      </p:sp>
      <p:sp>
        <p:nvSpPr>
          <p:cNvPr id="39" name="TextBox 38">
            <a:extLst>
              <a:ext uri="{FF2B5EF4-FFF2-40B4-BE49-F238E27FC236}">
                <a16:creationId xmlns:a16="http://schemas.microsoft.com/office/drawing/2014/main" id="{0CD4226D-3EBE-FC4C-B1AB-28C4FE5C8C9B}"/>
              </a:ext>
            </a:extLst>
          </p:cNvPr>
          <p:cNvSpPr txBox="1"/>
          <p:nvPr/>
        </p:nvSpPr>
        <p:spPr>
          <a:xfrm>
            <a:off x="150164" y="216976"/>
            <a:ext cx="7118737" cy="461665"/>
          </a:xfrm>
          <a:prstGeom prst="rect">
            <a:avLst/>
          </a:prstGeom>
          <a:noFill/>
        </p:spPr>
        <p:txBody>
          <a:bodyPr wrap="square" rtlCol="0">
            <a:spAutoFit/>
          </a:bodyPr>
          <a:lstStyle/>
          <a:p>
            <a:r>
              <a:rPr lang="en-US" sz="2400" b="1" dirty="0"/>
              <a:t>FRM4VEG – What has been done so far?</a:t>
            </a:r>
          </a:p>
        </p:txBody>
      </p:sp>
    </p:spTree>
    <p:extLst>
      <p:ext uri="{BB962C8B-B14F-4D97-AF65-F5344CB8AC3E}">
        <p14:creationId xmlns:p14="http://schemas.microsoft.com/office/powerpoint/2010/main" val="102494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BB3BB5-2ACC-614E-BC86-67019DA09D62}"/>
              </a:ext>
            </a:extLst>
          </p:cNvPr>
          <p:cNvSpPr/>
          <p:nvPr/>
        </p:nvSpPr>
        <p:spPr>
          <a:xfrm>
            <a:off x="7735410" y="6074610"/>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F460638-6BA0-704B-8F19-8053B304FD80}"/>
              </a:ext>
            </a:extLst>
          </p:cNvPr>
          <p:cNvSpPr/>
          <p:nvPr/>
        </p:nvSpPr>
        <p:spPr>
          <a:xfrm>
            <a:off x="7672388" y="604361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33EBB9C-6999-DC40-AA0C-32E9E84D5133}"/>
              </a:ext>
            </a:extLst>
          </p:cNvPr>
          <p:cNvSpPr/>
          <p:nvPr/>
        </p:nvSpPr>
        <p:spPr>
          <a:xfrm>
            <a:off x="116135" y="6062037"/>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0328D14D-8392-1C4C-A397-0FDD25003CC4}"/>
              </a:ext>
            </a:extLst>
          </p:cNvPr>
          <p:cNvSpPr/>
          <p:nvPr/>
        </p:nvSpPr>
        <p:spPr>
          <a:xfrm>
            <a:off x="44690" y="2516594"/>
            <a:ext cx="10928110" cy="3829479"/>
          </a:xfrm>
          <a:prstGeom prst="roundRect">
            <a:avLst>
              <a:gd name="adj" fmla="val 351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FCAEB9B5-F1F2-FB47-88C6-D94353D79A33}"/>
              </a:ext>
            </a:extLst>
          </p:cNvPr>
          <p:cNvSpPr/>
          <p:nvPr/>
        </p:nvSpPr>
        <p:spPr>
          <a:xfrm>
            <a:off x="1314310" y="1305112"/>
            <a:ext cx="9444829" cy="379141"/>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1A21FE8-CAB6-7A47-8C9A-C773FC933ED7}"/>
              </a:ext>
            </a:extLst>
          </p:cNvPr>
          <p:cNvCxnSpPr>
            <a:cxnSpLocks/>
          </p:cNvCxnSpPr>
          <p:nvPr/>
        </p:nvCxnSpPr>
        <p:spPr>
          <a:xfrm>
            <a:off x="700739" y="1808150"/>
            <a:ext cx="0" cy="43710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878E53-7FCD-304D-9410-0B5D477E09C2}"/>
              </a:ext>
            </a:extLst>
          </p:cNvPr>
          <p:cNvSpPr txBox="1"/>
          <p:nvPr/>
        </p:nvSpPr>
        <p:spPr>
          <a:xfrm>
            <a:off x="176886" y="2245258"/>
            <a:ext cx="1137424" cy="276999"/>
          </a:xfrm>
          <a:prstGeom prst="rect">
            <a:avLst/>
          </a:prstGeom>
          <a:noFill/>
        </p:spPr>
        <p:txBody>
          <a:bodyPr wrap="square" rtlCol="0">
            <a:spAutoFit/>
          </a:bodyPr>
          <a:lstStyle/>
          <a:p>
            <a:r>
              <a:rPr lang="en-US" sz="1200" dirty="0"/>
              <a:t>March 2018</a:t>
            </a:r>
          </a:p>
        </p:txBody>
      </p:sp>
      <p:cxnSp>
        <p:nvCxnSpPr>
          <p:cNvPr id="18" name="Straight Connector 17">
            <a:extLst>
              <a:ext uri="{FF2B5EF4-FFF2-40B4-BE49-F238E27FC236}">
                <a16:creationId xmlns:a16="http://schemas.microsoft.com/office/drawing/2014/main" id="{88AF2E39-D72D-C04B-B4C1-9EAE96ED37C6}"/>
              </a:ext>
            </a:extLst>
          </p:cNvPr>
          <p:cNvCxnSpPr/>
          <p:nvPr/>
        </p:nvCxnSpPr>
        <p:spPr>
          <a:xfrm>
            <a:off x="4217529" y="1604564"/>
            <a:ext cx="0" cy="65792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112AA98-1DA9-434E-9608-94F5216F289E}"/>
              </a:ext>
            </a:extLst>
          </p:cNvPr>
          <p:cNvSpPr/>
          <p:nvPr/>
        </p:nvSpPr>
        <p:spPr>
          <a:xfrm>
            <a:off x="2606177" y="1404974"/>
            <a:ext cx="3212972" cy="19959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B77286B-62C1-834B-8BFB-10B73BDA7CA6}"/>
              </a:ext>
            </a:extLst>
          </p:cNvPr>
          <p:cNvSpPr txBox="1"/>
          <p:nvPr/>
        </p:nvSpPr>
        <p:spPr>
          <a:xfrm>
            <a:off x="2979740" y="1351944"/>
            <a:ext cx="2453268" cy="307777"/>
          </a:xfrm>
          <a:prstGeom prst="rect">
            <a:avLst/>
          </a:prstGeom>
          <a:noFill/>
        </p:spPr>
        <p:txBody>
          <a:bodyPr wrap="square" rtlCol="0">
            <a:spAutoFit/>
          </a:bodyPr>
          <a:lstStyle/>
          <a:p>
            <a:pPr algn="ctr"/>
            <a:r>
              <a:rPr lang="en-US" sz="1400" dirty="0"/>
              <a:t>2 FIELD CAMPAIGNS</a:t>
            </a:r>
          </a:p>
        </p:txBody>
      </p:sp>
      <p:sp>
        <p:nvSpPr>
          <p:cNvPr id="21" name="TextBox 20">
            <a:extLst>
              <a:ext uri="{FF2B5EF4-FFF2-40B4-BE49-F238E27FC236}">
                <a16:creationId xmlns:a16="http://schemas.microsoft.com/office/drawing/2014/main" id="{67C4B17E-1020-FC4B-81BB-FD32FE275F4D}"/>
              </a:ext>
            </a:extLst>
          </p:cNvPr>
          <p:cNvSpPr txBox="1"/>
          <p:nvPr/>
        </p:nvSpPr>
        <p:spPr>
          <a:xfrm>
            <a:off x="3564836" y="2245258"/>
            <a:ext cx="1305385" cy="276999"/>
          </a:xfrm>
          <a:prstGeom prst="rect">
            <a:avLst/>
          </a:prstGeom>
          <a:noFill/>
        </p:spPr>
        <p:txBody>
          <a:bodyPr wrap="square" rtlCol="0">
            <a:spAutoFit/>
          </a:bodyPr>
          <a:lstStyle/>
          <a:p>
            <a:r>
              <a:rPr lang="en-US" sz="1200" dirty="0"/>
              <a:t>Summer 2018</a:t>
            </a:r>
          </a:p>
        </p:txBody>
      </p:sp>
      <p:cxnSp>
        <p:nvCxnSpPr>
          <p:cNvPr id="22" name="Straight Connector 21">
            <a:extLst>
              <a:ext uri="{FF2B5EF4-FFF2-40B4-BE49-F238E27FC236}">
                <a16:creationId xmlns:a16="http://schemas.microsoft.com/office/drawing/2014/main" id="{4D0738FC-41D4-7441-96D1-A6E25A8CCC18}"/>
              </a:ext>
            </a:extLst>
          </p:cNvPr>
          <p:cNvCxnSpPr>
            <a:cxnSpLocks/>
          </p:cNvCxnSpPr>
          <p:nvPr/>
        </p:nvCxnSpPr>
        <p:spPr>
          <a:xfrm>
            <a:off x="11385294" y="1774289"/>
            <a:ext cx="0" cy="37831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2386661-F502-B540-8D94-01CE9CB779A2}"/>
              </a:ext>
            </a:extLst>
          </p:cNvPr>
          <p:cNvSpPr txBox="1"/>
          <p:nvPr/>
        </p:nvSpPr>
        <p:spPr>
          <a:xfrm>
            <a:off x="10736833" y="2163231"/>
            <a:ext cx="1260088" cy="276999"/>
          </a:xfrm>
          <a:prstGeom prst="rect">
            <a:avLst/>
          </a:prstGeom>
          <a:noFill/>
        </p:spPr>
        <p:txBody>
          <a:bodyPr wrap="square" rtlCol="0">
            <a:spAutoFit/>
          </a:bodyPr>
          <a:lstStyle/>
          <a:p>
            <a:pPr algn="ctr"/>
            <a:r>
              <a:rPr lang="en-US" sz="1200" dirty="0"/>
              <a:t>March 2019</a:t>
            </a:r>
          </a:p>
        </p:txBody>
      </p:sp>
      <p:sp>
        <p:nvSpPr>
          <p:cNvPr id="24" name="Rounded Rectangle 23">
            <a:extLst>
              <a:ext uri="{FF2B5EF4-FFF2-40B4-BE49-F238E27FC236}">
                <a16:creationId xmlns:a16="http://schemas.microsoft.com/office/drawing/2014/main" id="{4D04D608-72A0-AC4C-B589-F99D89AF8AE3}"/>
              </a:ext>
            </a:extLst>
          </p:cNvPr>
          <p:cNvSpPr/>
          <p:nvPr/>
        </p:nvSpPr>
        <p:spPr>
          <a:xfrm>
            <a:off x="10787014" y="1184631"/>
            <a:ext cx="1159727" cy="5803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A160CF6-3502-1541-9389-3542EABD9C14}"/>
              </a:ext>
            </a:extLst>
          </p:cNvPr>
          <p:cNvSpPr txBox="1"/>
          <p:nvPr/>
        </p:nvSpPr>
        <p:spPr>
          <a:xfrm>
            <a:off x="10773661" y="1198087"/>
            <a:ext cx="1223267" cy="584775"/>
          </a:xfrm>
          <a:prstGeom prst="rect">
            <a:avLst/>
          </a:prstGeom>
          <a:noFill/>
        </p:spPr>
        <p:txBody>
          <a:bodyPr wrap="square" rtlCol="0">
            <a:spAutoFit/>
          </a:bodyPr>
          <a:lstStyle/>
          <a:p>
            <a:pPr algn="ctr"/>
            <a:r>
              <a:rPr lang="en-US" sz="1600" dirty="0"/>
              <a:t>END of </a:t>
            </a:r>
            <a:r>
              <a:rPr lang="en-US" sz="1600" b="1" dirty="0"/>
              <a:t>Phase 1</a:t>
            </a:r>
          </a:p>
        </p:txBody>
      </p:sp>
      <p:sp>
        <p:nvSpPr>
          <p:cNvPr id="26" name="Rounded Rectangle 25">
            <a:extLst>
              <a:ext uri="{FF2B5EF4-FFF2-40B4-BE49-F238E27FC236}">
                <a16:creationId xmlns:a16="http://schemas.microsoft.com/office/drawing/2014/main" id="{3B8AC0B6-C4D2-9241-B619-2AACF9CF385C}"/>
              </a:ext>
            </a:extLst>
          </p:cNvPr>
          <p:cNvSpPr/>
          <p:nvPr/>
        </p:nvSpPr>
        <p:spPr>
          <a:xfrm>
            <a:off x="165735" y="1226240"/>
            <a:ext cx="1159727" cy="5803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2F8AFD0-AA75-CE46-8FE0-115F1CB78CAC}"/>
              </a:ext>
            </a:extLst>
          </p:cNvPr>
          <p:cNvSpPr txBox="1"/>
          <p:nvPr/>
        </p:nvSpPr>
        <p:spPr>
          <a:xfrm>
            <a:off x="152382" y="1239696"/>
            <a:ext cx="1223267" cy="584775"/>
          </a:xfrm>
          <a:prstGeom prst="rect">
            <a:avLst/>
          </a:prstGeom>
          <a:noFill/>
        </p:spPr>
        <p:txBody>
          <a:bodyPr wrap="square" rtlCol="0">
            <a:spAutoFit/>
          </a:bodyPr>
          <a:lstStyle/>
          <a:p>
            <a:pPr algn="ctr"/>
            <a:r>
              <a:rPr lang="en-US" sz="1600" dirty="0"/>
              <a:t>KO of </a:t>
            </a:r>
            <a:r>
              <a:rPr lang="en-US" sz="1600" b="1" dirty="0"/>
              <a:t>Phase 1</a:t>
            </a:r>
          </a:p>
        </p:txBody>
      </p:sp>
      <p:pic>
        <p:nvPicPr>
          <p:cNvPr id="28" name="Picture 27">
            <a:extLst>
              <a:ext uri="{FF2B5EF4-FFF2-40B4-BE49-F238E27FC236}">
                <a16:creationId xmlns:a16="http://schemas.microsoft.com/office/drawing/2014/main" id="{49A57139-F1BC-8B41-BDCF-C5CAE73221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831" t="21489" r="32169"/>
          <a:stretch/>
        </p:blipFill>
        <p:spPr>
          <a:xfrm>
            <a:off x="8361903" y="3955422"/>
            <a:ext cx="1884556" cy="2088191"/>
          </a:xfrm>
          <a:prstGeom prst="rect">
            <a:avLst/>
          </a:prstGeom>
        </p:spPr>
      </p:pic>
      <p:sp>
        <p:nvSpPr>
          <p:cNvPr id="29" name="Oval 28">
            <a:extLst>
              <a:ext uri="{FF2B5EF4-FFF2-40B4-BE49-F238E27FC236}">
                <a16:creationId xmlns:a16="http://schemas.microsoft.com/office/drawing/2014/main" id="{1CD20392-B9EF-0743-8D0C-9ACB8C9B0C5F}"/>
              </a:ext>
            </a:extLst>
          </p:cNvPr>
          <p:cNvSpPr/>
          <p:nvPr/>
        </p:nvSpPr>
        <p:spPr>
          <a:xfrm>
            <a:off x="8764660" y="5593056"/>
            <a:ext cx="69850" cy="782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950845F3-F6C3-E447-A2DA-E898A7A8759C}"/>
              </a:ext>
            </a:extLst>
          </p:cNvPr>
          <p:cNvSpPr/>
          <p:nvPr/>
        </p:nvSpPr>
        <p:spPr>
          <a:xfrm>
            <a:off x="8834510" y="4629929"/>
            <a:ext cx="69850" cy="7827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8497F13B-A2DA-3F4B-8DD5-6B6F9E204A6E}"/>
              </a:ext>
            </a:extLst>
          </p:cNvPr>
          <p:cNvCxnSpPr>
            <a:cxnSpLocks/>
          </p:cNvCxnSpPr>
          <p:nvPr/>
        </p:nvCxnSpPr>
        <p:spPr>
          <a:xfrm flipH="1" flipV="1">
            <a:off x="7744968" y="4391837"/>
            <a:ext cx="1089543" cy="2596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7118D3A-31C7-254D-A940-933FD1676EA9}"/>
              </a:ext>
            </a:extLst>
          </p:cNvPr>
          <p:cNvCxnSpPr>
            <a:cxnSpLocks/>
          </p:cNvCxnSpPr>
          <p:nvPr/>
        </p:nvCxnSpPr>
        <p:spPr>
          <a:xfrm flipH="1">
            <a:off x="7900416" y="5662191"/>
            <a:ext cx="864245" cy="23512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594EB21-6928-6E49-B9F8-4A1A46CC9BC9}"/>
              </a:ext>
            </a:extLst>
          </p:cNvPr>
          <p:cNvSpPr/>
          <p:nvPr/>
        </p:nvSpPr>
        <p:spPr>
          <a:xfrm>
            <a:off x="5427495" y="4207171"/>
            <a:ext cx="2248629" cy="369332"/>
          </a:xfrm>
          <a:prstGeom prst="rect">
            <a:avLst/>
          </a:prstGeom>
        </p:spPr>
        <p:txBody>
          <a:bodyPr wrap="none">
            <a:spAutoFit/>
          </a:bodyPr>
          <a:lstStyle/>
          <a:p>
            <a:pPr fontAlgn="auto">
              <a:spcBef>
                <a:spcPts val="0"/>
              </a:spcBef>
              <a:spcAft>
                <a:spcPts val="0"/>
              </a:spcAft>
            </a:pPr>
            <a:r>
              <a:rPr lang="en-US" b="1" dirty="0" err="1">
                <a:solidFill>
                  <a:prstClr val="black"/>
                </a:solidFill>
                <a:latin typeface="Calibri" panose="020F0502020204030204"/>
              </a:rPr>
              <a:t>Wytham</a:t>
            </a:r>
            <a:r>
              <a:rPr lang="en-US" b="1" dirty="0">
                <a:solidFill>
                  <a:prstClr val="black"/>
                </a:solidFill>
                <a:latin typeface="Calibri" panose="020F0502020204030204"/>
              </a:rPr>
              <a:t> Woods  (UK)</a:t>
            </a:r>
          </a:p>
        </p:txBody>
      </p:sp>
      <p:sp>
        <p:nvSpPr>
          <p:cNvPr id="34" name="Rectangle 33">
            <a:extLst>
              <a:ext uri="{FF2B5EF4-FFF2-40B4-BE49-F238E27FC236}">
                <a16:creationId xmlns:a16="http://schemas.microsoft.com/office/drawing/2014/main" id="{F04A5E94-262F-5145-961C-FC7C8E2B3337}"/>
              </a:ext>
            </a:extLst>
          </p:cNvPr>
          <p:cNvSpPr/>
          <p:nvPr/>
        </p:nvSpPr>
        <p:spPr>
          <a:xfrm>
            <a:off x="6201404" y="5790846"/>
            <a:ext cx="1543564" cy="369332"/>
          </a:xfrm>
          <a:prstGeom prst="rect">
            <a:avLst/>
          </a:prstGeom>
        </p:spPr>
        <p:txBody>
          <a:bodyPr wrap="none">
            <a:spAutoFit/>
          </a:bodyPr>
          <a:lstStyle/>
          <a:p>
            <a:pPr fontAlgn="auto">
              <a:spcBef>
                <a:spcPts val="0"/>
              </a:spcBef>
              <a:spcAft>
                <a:spcPts val="0"/>
              </a:spcAft>
            </a:pPr>
            <a:r>
              <a:rPr lang="en-US" dirty="0" err="1">
                <a:solidFill>
                  <a:schemeClr val="accent3">
                    <a:lumMod val="65000"/>
                  </a:schemeClr>
                </a:solidFill>
                <a:latin typeface="Calibri" panose="020F0502020204030204"/>
              </a:rPr>
              <a:t>Barrax</a:t>
            </a:r>
            <a:r>
              <a:rPr lang="en-US" dirty="0">
                <a:solidFill>
                  <a:schemeClr val="accent3">
                    <a:lumMod val="65000"/>
                  </a:schemeClr>
                </a:solidFill>
                <a:latin typeface="Calibri" panose="020F0502020204030204"/>
              </a:rPr>
              <a:t>  (Spain)</a:t>
            </a:r>
          </a:p>
        </p:txBody>
      </p:sp>
      <p:pic>
        <p:nvPicPr>
          <p:cNvPr id="39" name="Picture 38" descr="C:\Users\lab1c17\AppData\Local\Microsoft\Windows\INetCache\Content.Word\wytham_map.jpg">
            <a:extLst>
              <a:ext uri="{FF2B5EF4-FFF2-40B4-BE49-F238E27FC236}">
                <a16:creationId xmlns:a16="http://schemas.microsoft.com/office/drawing/2014/main" id="{54CE46FB-87CD-C14D-A68C-EE3609421C4C}"/>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135" y="2594034"/>
            <a:ext cx="3254897" cy="1903435"/>
          </a:xfrm>
          <a:prstGeom prst="rect">
            <a:avLst/>
          </a:prstGeom>
          <a:noFill/>
          <a:ln>
            <a:noFill/>
          </a:ln>
        </p:spPr>
      </p:pic>
      <p:pic>
        <p:nvPicPr>
          <p:cNvPr id="40" name="Picture 39">
            <a:extLst>
              <a:ext uri="{FF2B5EF4-FFF2-40B4-BE49-F238E27FC236}">
                <a16:creationId xmlns:a16="http://schemas.microsoft.com/office/drawing/2014/main" id="{983C9906-3331-4347-9CF0-1F2C72DDE4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8757" y="4549529"/>
            <a:ext cx="2453812" cy="1840359"/>
          </a:xfrm>
          <a:prstGeom prst="rect">
            <a:avLst/>
          </a:prstGeom>
        </p:spPr>
      </p:pic>
      <p:pic>
        <p:nvPicPr>
          <p:cNvPr id="41" name="Picture 40">
            <a:extLst>
              <a:ext uri="{FF2B5EF4-FFF2-40B4-BE49-F238E27FC236}">
                <a16:creationId xmlns:a16="http://schemas.microsoft.com/office/drawing/2014/main" id="{DC3A9D8C-6E36-784A-8D4D-9FC44F8665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48756" y="2681855"/>
            <a:ext cx="1361710" cy="1815614"/>
          </a:xfrm>
          <a:prstGeom prst="rect">
            <a:avLst/>
          </a:prstGeom>
        </p:spPr>
      </p:pic>
      <p:pic>
        <p:nvPicPr>
          <p:cNvPr id="42" name="Picture 41">
            <a:extLst>
              <a:ext uri="{FF2B5EF4-FFF2-40B4-BE49-F238E27FC236}">
                <a16:creationId xmlns:a16="http://schemas.microsoft.com/office/drawing/2014/main" id="{EEAF30C8-DC84-D04E-A657-3D42F9C220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48134" y="4534045"/>
            <a:ext cx="1319595" cy="1815613"/>
          </a:xfrm>
          <a:prstGeom prst="rect">
            <a:avLst/>
          </a:prstGeom>
        </p:spPr>
      </p:pic>
      <p:sp>
        <p:nvSpPr>
          <p:cNvPr id="44" name="TextBox 43">
            <a:extLst>
              <a:ext uri="{FF2B5EF4-FFF2-40B4-BE49-F238E27FC236}">
                <a16:creationId xmlns:a16="http://schemas.microsoft.com/office/drawing/2014/main" id="{BDAAF9BF-7030-3940-8596-1A76580A8F8F}"/>
              </a:ext>
            </a:extLst>
          </p:cNvPr>
          <p:cNvSpPr txBox="1"/>
          <p:nvPr/>
        </p:nvSpPr>
        <p:spPr>
          <a:xfrm>
            <a:off x="5052116" y="2806502"/>
            <a:ext cx="6039556" cy="830997"/>
          </a:xfrm>
          <a:prstGeom prst="rect">
            <a:avLst/>
          </a:prstGeom>
          <a:noFill/>
        </p:spPr>
        <p:txBody>
          <a:bodyPr wrap="square" rtlCol="0">
            <a:spAutoFit/>
          </a:bodyPr>
          <a:lstStyle/>
          <a:p>
            <a:pPr marL="285750" indent="-285750" algn="just">
              <a:buFontTx/>
              <a:buChar char="-"/>
            </a:pPr>
            <a:r>
              <a:rPr lang="en-US" sz="1600" dirty="0">
                <a:latin typeface="Calibri" panose="020F0502020204030204" pitchFamily="34" charset="0"/>
                <a:cs typeface="Calibri" panose="020F0502020204030204" pitchFamily="34" charset="0"/>
              </a:rPr>
              <a:t>Semi-natural woodland (Oak, Ash, Beech, Hazel, Sycamore);</a:t>
            </a:r>
          </a:p>
          <a:p>
            <a:pPr marL="285750" indent="-285750" algn="just">
              <a:buFontTx/>
              <a:buChar char="-"/>
            </a:pPr>
            <a:r>
              <a:rPr lang="en-US" sz="1600" dirty="0">
                <a:latin typeface="Calibri" panose="020F0502020204030204" pitchFamily="34" charset="0"/>
                <a:cs typeface="Calibri" panose="020F0502020204030204" pitchFamily="34" charset="0"/>
              </a:rPr>
              <a:t>Managed research forest with ∼ 75 years of ecological monitoring;</a:t>
            </a:r>
          </a:p>
          <a:p>
            <a:pPr marL="285750" indent="-285750" algn="just">
              <a:buFontTx/>
              <a:buChar char="-"/>
            </a:pPr>
            <a:r>
              <a:rPr lang="en-US" sz="1600" dirty="0">
                <a:latin typeface="Calibri" panose="020F0502020204030204" pitchFamily="34" charset="0"/>
                <a:cs typeface="Calibri" panose="020F0502020204030204" pitchFamily="34" charset="0"/>
              </a:rPr>
              <a:t>Canopy walkway, Flux tower</a:t>
            </a:r>
          </a:p>
        </p:txBody>
      </p:sp>
      <p:sp>
        <p:nvSpPr>
          <p:cNvPr id="35" name="TextBox 34">
            <a:extLst>
              <a:ext uri="{FF2B5EF4-FFF2-40B4-BE49-F238E27FC236}">
                <a16:creationId xmlns:a16="http://schemas.microsoft.com/office/drawing/2014/main" id="{7B791D2A-82E7-244B-8564-BB2B3D5CEF2E}"/>
              </a:ext>
            </a:extLst>
          </p:cNvPr>
          <p:cNvSpPr txBox="1"/>
          <p:nvPr/>
        </p:nvSpPr>
        <p:spPr>
          <a:xfrm>
            <a:off x="150164" y="216976"/>
            <a:ext cx="7118737" cy="461665"/>
          </a:xfrm>
          <a:prstGeom prst="rect">
            <a:avLst/>
          </a:prstGeom>
          <a:noFill/>
        </p:spPr>
        <p:txBody>
          <a:bodyPr wrap="square" rtlCol="0">
            <a:spAutoFit/>
          </a:bodyPr>
          <a:lstStyle/>
          <a:p>
            <a:r>
              <a:rPr lang="en-US" sz="2400" b="1" dirty="0"/>
              <a:t>FRM4VEG – What has been done so far?</a:t>
            </a:r>
          </a:p>
        </p:txBody>
      </p:sp>
    </p:spTree>
    <p:extLst>
      <p:ext uri="{BB962C8B-B14F-4D97-AF65-F5344CB8AC3E}">
        <p14:creationId xmlns:p14="http://schemas.microsoft.com/office/powerpoint/2010/main" val="3894535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BB3BB5-2ACC-614E-BC86-67019DA09D62}"/>
              </a:ext>
            </a:extLst>
          </p:cNvPr>
          <p:cNvSpPr/>
          <p:nvPr/>
        </p:nvSpPr>
        <p:spPr>
          <a:xfrm>
            <a:off x="7672388" y="604361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5C15CDE4-336F-834B-AFC9-B21A77434FF2}"/>
              </a:ext>
            </a:extLst>
          </p:cNvPr>
          <p:cNvSpPr/>
          <p:nvPr/>
        </p:nvSpPr>
        <p:spPr>
          <a:xfrm>
            <a:off x="147058" y="1226916"/>
            <a:ext cx="11911592" cy="4816697"/>
          </a:xfrm>
          <a:prstGeom prst="roundRect">
            <a:avLst>
              <a:gd name="adj" fmla="val 351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icor2200">
            <a:extLst>
              <a:ext uri="{FF2B5EF4-FFF2-40B4-BE49-F238E27FC236}">
                <a16:creationId xmlns:a16="http://schemas.microsoft.com/office/drawing/2014/main" id="{B5B0F13B-9410-6B4A-90C9-7D2FDF9E45C8}"/>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335666" y="1971638"/>
            <a:ext cx="1921398" cy="2831856"/>
          </a:xfrm>
          <a:prstGeom prst="rect">
            <a:avLst/>
          </a:prstGeom>
          <a:noFill/>
          <a:ln>
            <a:solidFill>
              <a:schemeClr val="tx1"/>
            </a:solidFill>
          </a:ln>
        </p:spPr>
      </p:pic>
      <p:pic>
        <p:nvPicPr>
          <p:cNvPr id="30" name="Picture 29">
            <a:extLst>
              <a:ext uri="{FF2B5EF4-FFF2-40B4-BE49-F238E27FC236}">
                <a16:creationId xmlns:a16="http://schemas.microsoft.com/office/drawing/2014/main" id="{620FD595-6937-ED4D-8767-FC161BF83813}"/>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67261" y="2225223"/>
            <a:ext cx="2055337" cy="2900364"/>
          </a:xfrm>
          <a:prstGeom prst="rect">
            <a:avLst/>
          </a:prstGeom>
          <a:noFill/>
          <a:ln>
            <a:solidFill>
              <a:schemeClr val="bg2"/>
            </a:solidFill>
          </a:ln>
        </p:spPr>
      </p:pic>
      <p:pic>
        <p:nvPicPr>
          <p:cNvPr id="31" name="Picture 30">
            <a:extLst>
              <a:ext uri="{FF2B5EF4-FFF2-40B4-BE49-F238E27FC236}">
                <a16:creationId xmlns:a16="http://schemas.microsoft.com/office/drawing/2014/main" id="{5FB0279D-6AAB-3E49-9321-D80917EF0F60}"/>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72342" y="2732392"/>
            <a:ext cx="2316432" cy="3162221"/>
          </a:xfrm>
          <a:prstGeom prst="rect">
            <a:avLst/>
          </a:prstGeom>
          <a:noFill/>
          <a:ln>
            <a:solidFill>
              <a:schemeClr val="bg2"/>
            </a:solidFill>
          </a:ln>
        </p:spPr>
      </p:pic>
      <p:pic>
        <p:nvPicPr>
          <p:cNvPr id="32" name="Picture 31">
            <a:extLst>
              <a:ext uri="{FF2B5EF4-FFF2-40B4-BE49-F238E27FC236}">
                <a16:creationId xmlns:a16="http://schemas.microsoft.com/office/drawing/2014/main" id="{1F66A1C6-6601-9B4F-9E93-5E37AC834E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72201" y="1387699"/>
            <a:ext cx="2682482" cy="3784377"/>
          </a:xfrm>
          <a:prstGeom prst="rect">
            <a:avLst/>
          </a:prstGeom>
          <a:ln>
            <a:solidFill>
              <a:schemeClr val="bg2"/>
            </a:solidFill>
          </a:ln>
        </p:spPr>
      </p:pic>
      <p:sp>
        <p:nvSpPr>
          <p:cNvPr id="33" name="TextBox 32">
            <a:extLst>
              <a:ext uri="{FF2B5EF4-FFF2-40B4-BE49-F238E27FC236}">
                <a16:creationId xmlns:a16="http://schemas.microsoft.com/office/drawing/2014/main" id="{2990C868-6AE5-3947-A842-A797E2124D5C}"/>
              </a:ext>
            </a:extLst>
          </p:cNvPr>
          <p:cNvSpPr txBox="1"/>
          <p:nvPr/>
        </p:nvSpPr>
        <p:spPr>
          <a:xfrm rot="20880530">
            <a:off x="8998115" y="2969674"/>
            <a:ext cx="2916028" cy="646331"/>
          </a:xfrm>
          <a:prstGeom prst="rect">
            <a:avLst/>
          </a:prstGeom>
          <a:noFill/>
        </p:spPr>
        <p:txBody>
          <a:bodyPr wrap="square" rtlCol="0">
            <a:spAutoFit/>
          </a:bodyPr>
          <a:lstStyle/>
          <a:p>
            <a:pPr algn="ctr"/>
            <a:r>
              <a:rPr lang="en-US" b="1" dirty="0"/>
              <a:t>FRM Protocols </a:t>
            </a:r>
          </a:p>
          <a:p>
            <a:pPr algn="ctr"/>
            <a:r>
              <a:rPr lang="en-US" b="1" dirty="0"/>
              <a:t>and Procedures</a:t>
            </a:r>
          </a:p>
        </p:txBody>
      </p:sp>
      <p:sp>
        <p:nvSpPr>
          <p:cNvPr id="34" name="TextBox 33">
            <a:extLst>
              <a:ext uri="{FF2B5EF4-FFF2-40B4-BE49-F238E27FC236}">
                <a16:creationId xmlns:a16="http://schemas.microsoft.com/office/drawing/2014/main" id="{0C94B124-6A9D-2142-9003-DC09F9D94988}"/>
              </a:ext>
            </a:extLst>
          </p:cNvPr>
          <p:cNvSpPr txBox="1"/>
          <p:nvPr/>
        </p:nvSpPr>
        <p:spPr>
          <a:xfrm>
            <a:off x="881671" y="1325307"/>
            <a:ext cx="3772020" cy="646331"/>
          </a:xfrm>
          <a:prstGeom prst="rect">
            <a:avLst/>
          </a:prstGeom>
          <a:noFill/>
        </p:spPr>
        <p:txBody>
          <a:bodyPr wrap="square" rtlCol="0">
            <a:spAutoFit/>
          </a:bodyPr>
          <a:lstStyle/>
          <a:p>
            <a:pPr algn="ctr"/>
            <a:r>
              <a:rPr lang="en-US" dirty="0"/>
              <a:t>Instrument Calibration history and certificates</a:t>
            </a:r>
          </a:p>
        </p:txBody>
      </p:sp>
      <p:pic>
        <p:nvPicPr>
          <p:cNvPr id="35" name="Picture 34">
            <a:extLst>
              <a:ext uri="{FF2B5EF4-FFF2-40B4-BE49-F238E27FC236}">
                <a16:creationId xmlns:a16="http://schemas.microsoft.com/office/drawing/2014/main" id="{9C0C8556-2C31-BF45-A6A1-2495215E80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84741" y="1812458"/>
            <a:ext cx="2559999" cy="3659655"/>
          </a:xfrm>
          <a:prstGeom prst="rect">
            <a:avLst/>
          </a:prstGeom>
          <a:ln>
            <a:solidFill>
              <a:schemeClr val="bg2"/>
            </a:solidFill>
          </a:ln>
        </p:spPr>
      </p:pic>
      <p:sp>
        <p:nvSpPr>
          <p:cNvPr id="36" name="TextBox 35">
            <a:extLst>
              <a:ext uri="{FF2B5EF4-FFF2-40B4-BE49-F238E27FC236}">
                <a16:creationId xmlns:a16="http://schemas.microsoft.com/office/drawing/2014/main" id="{B79ADAD6-C2D4-E645-AC95-27875F19277D}"/>
              </a:ext>
            </a:extLst>
          </p:cNvPr>
          <p:cNvSpPr txBox="1"/>
          <p:nvPr/>
        </p:nvSpPr>
        <p:spPr>
          <a:xfrm rot="20880530">
            <a:off x="5960591" y="3110033"/>
            <a:ext cx="2916028" cy="646331"/>
          </a:xfrm>
          <a:prstGeom prst="rect">
            <a:avLst/>
          </a:prstGeom>
          <a:noFill/>
        </p:spPr>
        <p:txBody>
          <a:bodyPr wrap="square" rtlCol="0">
            <a:spAutoFit/>
          </a:bodyPr>
          <a:lstStyle/>
          <a:p>
            <a:pPr algn="ctr"/>
            <a:r>
              <a:rPr lang="en-US" b="1" dirty="0"/>
              <a:t>Validation Methodology</a:t>
            </a:r>
          </a:p>
        </p:txBody>
      </p:sp>
      <p:sp>
        <p:nvSpPr>
          <p:cNvPr id="37" name="TextBox 36">
            <a:extLst>
              <a:ext uri="{FF2B5EF4-FFF2-40B4-BE49-F238E27FC236}">
                <a16:creationId xmlns:a16="http://schemas.microsoft.com/office/drawing/2014/main" id="{5B69825F-2059-044B-8460-538E956B0913}"/>
              </a:ext>
            </a:extLst>
          </p:cNvPr>
          <p:cNvSpPr txBox="1"/>
          <p:nvPr/>
        </p:nvSpPr>
        <p:spPr>
          <a:xfrm>
            <a:off x="6509230" y="5573197"/>
            <a:ext cx="4629150" cy="369332"/>
          </a:xfrm>
          <a:prstGeom prst="rect">
            <a:avLst/>
          </a:prstGeom>
          <a:noFill/>
        </p:spPr>
        <p:txBody>
          <a:bodyPr wrap="square" rtlCol="0">
            <a:spAutoFit/>
          </a:bodyPr>
          <a:lstStyle/>
          <a:p>
            <a:r>
              <a:rPr lang="en-US" dirty="0"/>
              <a:t>+ Instruments Technical Handbooks</a:t>
            </a:r>
          </a:p>
        </p:txBody>
      </p:sp>
      <p:sp>
        <p:nvSpPr>
          <p:cNvPr id="2" name="TextBox 1">
            <a:extLst>
              <a:ext uri="{FF2B5EF4-FFF2-40B4-BE49-F238E27FC236}">
                <a16:creationId xmlns:a16="http://schemas.microsoft.com/office/drawing/2014/main" id="{086F5E3C-3273-7846-854A-810C7A391508}"/>
              </a:ext>
            </a:extLst>
          </p:cNvPr>
          <p:cNvSpPr txBox="1"/>
          <p:nvPr/>
        </p:nvSpPr>
        <p:spPr>
          <a:xfrm rot="20876981">
            <a:off x="6534587" y="2855944"/>
            <a:ext cx="1197768" cy="369332"/>
          </a:xfrm>
          <a:prstGeom prst="rect">
            <a:avLst/>
          </a:prstGeom>
          <a:noFill/>
        </p:spPr>
        <p:txBody>
          <a:bodyPr wrap="square" rtlCol="0">
            <a:spAutoFit/>
          </a:bodyPr>
          <a:lstStyle/>
          <a:p>
            <a:pPr algn="ctr"/>
            <a:r>
              <a:rPr lang="en-US" dirty="0"/>
              <a:t>DRAFT</a:t>
            </a:r>
          </a:p>
        </p:txBody>
      </p:sp>
      <p:sp>
        <p:nvSpPr>
          <p:cNvPr id="38" name="TextBox 37">
            <a:extLst>
              <a:ext uri="{FF2B5EF4-FFF2-40B4-BE49-F238E27FC236}">
                <a16:creationId xmlns:a16="http://schemas.microsoft.com/office/drawing/2014/main" id="{A97EA57C-6FDF-AF44-B024-9CDC525F19C4}"/>
              </a:ext>
            </a:extLst>
          </p:cNvPr>
          <p:cNvSpPr txBox="1"/>
          <p:nvPr/>
        </p:nvSpPr>
        <p:spPr>
          <a:xfrm rot="20876981">
            <a:off x="9637515" y="2601193"/>
            <a:ext cx="1197768" cy="369332"/>
          </a:xfrm>
          <a:prstGeom prst="rect">
            <a:avLst/>
          </a:prstGeom>
          <a:noFill/>
        </p:spPr>
        <p:txBody>
          <a:bodyPr wrap="square" rtlCol="0">
            <a:spAutoFit/>
          </a:bodyPr>
          <a:lstStyle/>
          <a:p>
            <a:pPr algn="ctr"/>
            <a:r>
              <a:rPr lang="en-US" dirty="0"/>
              <a:t>DRAFT</a:t>
            </a:r>
          </a:p>
        </p:txBody>
      </p:sp>
      <p:sp>
        <p:nvSpPr>
          <p:cNvPr id="16" name="TextBox 15">
            <a:extLst>
              <a:ext uri="{FF2B5EF4-FFF2-40B4-BE49-F238E27FC236}">
                <a16:creationId xmlns:a16="http://schemas.microsoft.com/office/drawing/2014/main" id="{35299490-E191-FE44-98E1-03E9B92F3A1A}"/>
              </a:ext>
            </a:extLst>
          </p:cNvPr>
          <p:cNvSpPr txBox="1"/>
          <p:nvPr/>
        </p:nvSpPr>
        <p:spPr>
          <a:xfrm>
            <a:off x="150164" y="216976"/>
            <a:ext cx="7118737" cy="461665"/>
          </a:xfrm>
          <a:prstGeom prst="rect">
            <a:avLst/>
          </a:prstGeom>
          <a:noFill/>
        </p:spPr>
        <p:txBody>
          <a:bodyPr wrap="square" rtlCol="0">
            <a:spAutoFit/>
          </a:bodyPr>
          <a:lstStyle/>
          <a:p>
            <a:r>
              <a:rPr lang="en-US" sz="2400" b="1" dirty="0"/>
              <a:t>FRM4VEG – What has been done so far?</a:t>
            </a:r>
          </a:p>
        </p:txBody>
      </p:sp>
    </p:spTree>
    <p:extLst>
      <p:ext uri="{BB962C8B-B14F-4D97-AF65-F5344CB8AC3E}">
        <p14:creationId xmlns:p14="http://schemas.microsoft.com/office/powerpoint/2010/main" val="4221125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BB3BB5-2ACC-614E-BC86-67019DA09D62}"/>
              </a:ext>
            </a:extLst>
          </p:cNvPr>
          <p:cNvSpPr/>
          <p:nvPr/>
        </p:nvSpPr>
        <p:spPr>
          <a:xfrm>
            <a:off x="7672388" y="604361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1322D693-1207-6F46-962D-18E17A5A0090}"/>
              </a:ext>
            </a:extLst>
          </p:cNvPr>
          <p:cNvSpPr/>
          <p:nvPr/>
        </p:nvSpPr>
        <p:spPr>
          <a:xfrm>
            <a:off x="1314310" y="1305112"/>
            <a:ext cx="9444829" cy="379141"/>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9B8A0A6-102E-D84C-8070-E5A04C69AB58}"/>
              </a:ext>
            </a:extLst>
          </p:cNvPr>
          <p:cNvCxnSpPr>
            <a:cxnSpLocks/>
          </p:cNvCxnSpPr>
          <p:nvPr/>
        </p:nvCxnSpPr>
        <p:spPr>
          <a:xfrm>
            <a:off x="700739" y="1808150"/>
            <a:ext cx="0" cy="43710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86A9839-DF4B-3146-B0BD-4D6A374B01EC}"/>
              </a:ext>
            </a:extLst>
          </p:cNvPr>
          <p:cNvSpPr txBox="1"/>
          <p:nvPr/>
        </p:nvSpPr>
        <p:spPr>
          <a:xfrm>
            <a:off x="-39493" y="2245258"/>
            <a:ext cx="1480464" cy="461665"/>
          </a:xfrm>
          <a:prstGeom prst="rect">
            <a:avLst/>
          </a:prstGeom>
          <a:noFill/>
        </p:spPr>
        <p:txBody>
          <a:bodyPr wrap="square" rtlCol="0">
            <a:spAutoFit/>
          </a:bodyPr>
          <a:lstStyle/>
          <a:p>
            <a:pPr algn="ctr"/>
            <a:r>
              <a:rPr lang="en-US" sz="1200" dirty="0"/>
              <a:t>End 2019 / </a:t>
            </a:r>
          </a:p>
          <a:p>
            <a:pPr algn="ctr"/>
            <a:r>
              <a:rPr lang="en-US" sz="1200" dirty="0"/>
              <a:t>Beg. 2020</a:t>
            </a:r>
          </a:p>
        </p:txBody>
      </p:sp>
      <p:sp>
        <p:nvSpPr>
          <p:cNvPr id="9" name="Rectangle 8">
            <a:extLst>
              <a:ext uri="{FF2B5EF4-FFF2-40B4-BE49-F238E27FC236}">
                <a16:creationId xmlns:a16="http://schemas.microsoft.com/office/drawing/2014/main" id="{93C326B1-963E-0441-AB98-FD76FDBC6D99}"/>
              </a:ext>
            </a:extLst>
          </p:cNvPr>
          <p:cNvSpPr/>
          <p:nvPr/>
        </p:nvSpPr>
        <p:spPr>
          <a:xfrm>
            <a:off x="2606176" y="1351944"/>
            <a:ext cx="5451973" cy="25262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B9F3D40-09C5-F940-8117-61F1FEF8A390}"/>
              </a:ext>
            </a:extLst>
          </p:cNvPr>
          <p:cNvSpPr txBox="1"/>
          <p:nvPr/>
        </p:nvSpPr>
        <p:spPr>
          <a:xfrm>
            <a:off x="2606177" y="1337656"/>
            <a:ext cx="5451972" cy="307777"/>
          </a:xfrm>
          <a:prstGeom prst="rect">
            <a:avLst/>
          </a:prstGeom>
          <a:noFill/>
        </p:spPr>
        <p:txBody>
          <a:bodyPr wrap="square" rtlCol="0">
            <a:spAutoFit/>
          </a:bodyPr>
          <a:lstStyle/>
          <a:p>
            <a:pPr algn="ctr"/>
            <a:r>
              <a:rPr lang="en-US" sz="1400" dirty="0"/>
              <a:t>2 FIELD CAMPAIGNS</a:t>
            </a:r>
          </a:p>
        </p:txBody>
      </p:sp>
      <p:cxnSp>
        <p:nvCxnSpPr>
          <p:cNvPr id="12" name="Straight Connector 11">
            <a:extLst>
              <a:ext uri="{FF2B5EF4-FFF2-40B4-BE49-F238E27FC236}">
                <a16:creationId xmlns:a16="http://schemas.microsoft.com/office/drawing/2014/main" id="{7887E8ED-B6AA-0441-BD3E-23C1312133D8}"/>
              </a:ext>
            </a:extLst>
          </p:cNvPr>
          <p:cNvCxnSpPr>
            <a:cxnSpLocks/>
          </p:cNvCxnSpPr>
          <p:nvPr/>
        </p:nvCxnSpPr>
        <p:spPr>
          <a:xfrm>
            <a:off x="11385294" y="1774289"/>
            <a:ext cx="0" cy="37831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C459BE-4438-5342-9572-43076E10AC57}"/>
              </a:ext>
            </a:extLst>
          </p:cNvPr>
          <p:cNvSpPr txBox="1"/>
          <p:nvPr/>
        </p:nvSpPr>
        <p:spPr>
          <a:xfrm>
            <a:off x="10687496" y="2161882"/>
            <a:ext cx="1395596" cy="461665"/>
          </a:xfrm>
          <a:prstGeom prst="rect">
            <a:avLst/>
          </a:prstGeom>
          <a:noFill/>
        </p:spPr>
        <p:txBody>
          <a:bodyPr wrap="square" rtlCol="0">
            <a:spAutoFit/>
          </a:bodyPr>
          <a:lstStyle/>
          <a:p>
            <a:pPr algn="ctr"/>
            <a:r>
              <a:rPr lang="en-US" sz="1200" dirty="0"/>
              <a:t>End 2021 / Beg. 2022</a:t>
            </a:r>
          </a:p>
        </p:txBody>
      </p:sp>
      <p:sp>
        <p:nvSpPr>
          <p:cNvPr id="14" name="Rounded Rectangle 13">
            <a:extLst>
              <a:ext uri="{FF2B5EF4-FFF2-40B4-BE49-F238E27FC236}">
                <a16:creationId xmlns:a16="http://schemas.microsoft.com/office/drawing/2014/main" id="{8BFA82A4-D7F2-8B40-8D33-C3865A061156}"/>
              </a:ext>
            </a:extLst>
          </p:cNvPr>
          <p:cNvSpPr/>
          <p:nvPr/>
        </p:nvSpPr>
        <p:spPr>
          <a:xfrm>
            <a:off x="10787014" y="1184631"/>
            <a:ext cx="1159727" cy="5803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7960E5-18EA-FE49-AFB8-B6EBB9E345E2}"/>
              </a:ext>
            </a:extLst>
          </p:cNvPr>
          <p:cNvSpPr txBox="1"/>
          <p:nvPr/>
        </p:nvSpPr>
        <p:spPr>
          <a:xfrm>
            <a:off x="10773661" y="1198087"/>
            <a:ext cx="1223267" cy="584775"/>
          </a:xfrm>
          <a:prstGeom prst="rect">
            <a:avLst/>
          </a:prstGeom>
          <a:noFill/>
        </p:spPr>
        <p:txBody>
          <a:bodyPr wrap="square" rtlCol="0">
            <a:spAutoFit/>
          </a:bodyPr>
          <a:lstStyle/>
          <a:p>
            <a:pPr algn="ctr"/>
            <a:r>
              <a:rPr lang="en-US" sz="1600" dirty="0"/>
              <a:t>END of </a:t>
            </a:r>
            <a:r>
              <a:rPr lang="en-US" sz="1600" b="1" dirty="0"/>
              <a:t>Phase 2</a:t>
            </a:r>
          </a:p>
        </p:txBody>
      </p:sp>
      <p:sp>
        <p:nvSpPr>
          <p:cNvPr id="16" name="Rounded Rectangle 15">
            <a:extLst>
              <a:ext uri="{FF2B5EF4-FFF2-40B4-BE49-F238E27FC236}">
                <a16:creationId xmlns:a16="http://schemas.microsoft.com/office/drawing/2014/main" id="{76FA79A7-26B5-1F4E-B531-D5A40ABF9236}"/>
              </a:ext>
            </a:extLst>
          </p:cNvPr>
          <p:cNvSpPr/>
          <p:nvPr/>
        </p:nvSpPr>
        <p:spPr>
          <a:xfrm>
            <a:off x="165735" y="1226240"/>
            <a:ext cx="1159727" cy="5803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7A94BB3-144C-AE4E-BB93-BA3CD430D427}"/>
              </a:ext>
            </a:extLst>
          </p:cNvPr>
          <p:cNvSpPr txBox="1"/>
          <p:nvPr/>
        </p:nvSpPr>
        <p:spPr>
          <a:xfrm>
            <a:off x="152382" y="1239696"/>
            <a:ext cx="1223267" cy="584775"/>
          </a:xfrm>
          <a:prstGeom prst="rect">
            <a:avLst/>
          </a:prstGeom>
          <a:noFill/>
        </p:spPr>
        <p:txBody>
          <a:bodyPr wrap="square" rtlCol="0">
            <a:spAutoFit/>
          </a:bodyPr>
          <a:lstStyle/>
          <a:p>
            <a:pPr algn="ctr"/>
            <a:r>
              <a:rPr lang="en-US" sz="1600" dirty="0"/>
              <a:t>KO of </a:t>
            </a:r>
            <a:r>
              <a:rPr lang="en-US" sz="1600" b="1" dirty="0"/>
              <a:t>Phase 2</a:t>
            </a:r>
          </a:p>
        </p:txBody>
      </p:sp>
      <p:sp>
        <p:nvSpPr>
          <p:cNvPr id="2" name="Rectangle 1">
            <a:extLst>
              <a:ext uri="{FF2B5EF4-FFF2-40B4-BE49-F238E27FC236}">
                <a16:creationId xmlns:a16="http://schemas.microsoft.com/office/drawing/2014/main" id="{9F500A62-BB6A-2149-B65C-E5DFF3A8ED69}"/>
              </a:ext>
            </a:extLst>
          </p:cNvPr>
          <p:cNvSpPr/>
          <p:nvPr/>
        </p:nvSpPr>
        <p:spPr>
          <a:xfrm>
            <a:off x="176886" y="3230926"/>
            <a:ext cx="11667452" cy="1754326"/>
          </a:xfrm>
          <a:prstGeom prst="rect">
            <a:avLst/>
          </a:prstGeom>
          <a:ln>
            <a:solidFill>
              <a:schemeClr val="accent3">
                <a:lumMod val="65000"/>
              </a:schemeClr>
            </a:solidFill>
          </a:ln>
        </p:spPr>
        <p:txBody>
          <a:bodyPr wrap="square">
            <a:spAutoFit/>
          </a:bodyPr>
          <a:lstStyle/>
          <a:p>
            <a:pPr marL="285750" indent="-285750" algn="just">
              <a:buFontTx/>
              <a:buChar char="-"/>
            </a:pPr>
            <a:r>
              <a:rPr lang="en-US" dirty="0"/>
              <a:t>Selection of one or two European sites (goal: 1 forest and 1 agricultural) to be the first European Supersites for Land Product Validation.</a:t>
            </a:r>
          </a:p>
          <a:p>
            <a:pPr algn="just"/>
            <a:endParaRPr lang="en-US" dirty="0"/>
          </a:p>
          <a:p>
            <a:pPr marL="285750" indent="-285750" algn="just">
              <a:buFontTx/>
              <a:buChar char="-"/>
            </a:pPr>
            <a:r>
              <a:rPr lang="en-US" dirty="0"/>
              <a:t>Identification of what has to be done in order to make them actual Supersites (e.g. which instrumentation has to be permanently installed, how measurements have to be taken, how characterization of the sites has to be performed, etc.)</a:t>
            </a:r>
          </a:p>
        </p:txBody>
      </p:sp>
      <p:cxnSp>
        <p:nvCxnSpPr>
          <p:cNvPr id="11" name="Straight Connector 10">
            <a:extLst>
              <a:ext uri="{FF2B5EF4-FFF2-40B4-BE49-F238E27FC236}">
                <a16:creationId xmlns:a16="http://schemas.microsoft.com/office/drawing/2014/main" id="{2DE9F555-5D2D-8F4A-A34C-DE6CF7D01F01}"/>
              </a:ext>
            </a:extLst>
          </p:cNvPr>
          <p:cNvCxnSpPr/>
          <p:nvPr/>
        </p:nvCxnSpPr>
        <p:spPr>
          <a:xfrm>
            <a:off x="1657350" y="1184631"/>
            <a:ext cx="0" cy="2046295"/>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0EFCA4F5-FAD4-FA40-A692-0D0541E6613A}"/>
              </a:ext>
            </a:extLst>
          </p:cNvPr>
          <p:cNvSpPr txBox="1"/>
          <p:nvPr/>
        </p:nvSpPr>
        <p:spPr>
          <a:xfrm>
            <a:off x="150164" y="216976"/>
            <a:ext cx="7118737" cy="461665"/>
          </a:xfrm>
          <a:prstGeom prst="rect">
            <a:avLst/>
          </a:prstGeom>
          <a:noFill/>
        </p:spPr>
        <p:txBody>
          <a:bodyPr wrap="square" rtlCol="0">
            <a:spAutoFit/>
          </a:bodyPr>
          <a:lstStyle/>
          <a:p>
            <a:r>
              <a:rPr lang="en-US" sz="2400" b="1" dirty="0"/>
              <a:t>FRM4VEG – </a:t>
            </a:r>
            <a:r>
              <a:rPr lang="en-US" sz="2400" b="1" u="sng" dirty="0"/>
              <a:t>What’s next?</a:t>
            </a:r>
          </a:p>
        </p:txBody>
      </p:sp>
    </p:spTree>
    <p:extLst>
      <p:ext uri="{BB962C8B-B14F-4D97-AF65-F5344CB8AC3E}">
        <p14:creationId xmlns:p14="http://schemas.microsoft.com/office/powerpoint/2010/main" val="603299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BB3BB5-2ACC-614E-BC86-67019DA09D62}"/>
              </a:ext>
            </a:extLst>
          </p:cNvPr>
          <p:cNvSpPr/>
          <p:nvPr/>
        </p:nvSpPr>
        <p:spPr>
          <a:xfrm>
            <a:off x="7672388" y="604361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1322D693-1207-6F46-962D-18E17A5A0090}"/>
              </a:ext>
            </a:extLst>
          </p:cNvPr>
          <p:cNvSpPr/>
          <p:nvPr/>
        </p:nvSpPr>
        <p:spPr>
          <a:xfrm>
            <a:off x="1314310" y="1305112"/>
            <a:ext cx="9444829" cy="379141"/>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9B8A0A6-102E-D84C-8070-E5A04C69AB58}"/>
              </a:ext>
            </a:extLst>
          </p:cNvPr>
          <p:cNvCxnSpPr>
            <a:cxnSpLocks/>
          </p:cNvCxnSpPr>
          <p:nvPr/>
        </p:nvCxnSpPr>
        <p:spPr>
          <a:xfrm>
            <a:off x="700739" y="1808150"/>
            <a:ext cx="0" cy="43710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86A9839-DF4B-3146-B0BD-4D6A374B01EC}"/>
              </a:ext>
            </a:extLst>
          </p:cNvPr>
          <p:cNvSpPr txBox="1"/>
          <p:nvPr/>
        </p:nvSpPr>
        <p:spPr>
          <a:xfrm>
            <a:off x="-39493" y="2245258"/>
            <a:ext cx="1480464" cy="461665"/>
          </a:xfrm>
          <a:prstGeom prst="rect">
            <a:avLst/>
          </a:prstGeom>
          <a:noFill/>
        </p:spPr>
        <p:txBody>
          <a:bodyPr wrap="square" rtlCol="0">
            <a:spAutoFit/>
          </a:bodyPr>
          <a:lstStyle/>
          <a:p>
            <a:pPr algn="ctr"/>
            <a:r>
              <a:rPr lang="en-US" sz="1200" dirty="0"/>
              <a:t>End 2019 / </a:t>
            </a:r>
          </a:p>
          <a:p>
            <a:pPr algn="ctr"/>
            <a:r>
              <a:rPr lang="en-US" sz="1200" dirty="0"/>
              <a:t>Beg. 2020</a:t>
            </a:r>
          </a:p>
        </p:txBody>
      </p:sp>
      <p:sp>
        <p:nvSpPr>
          <p:cNvPr id="9" name="Rectangle 8">
            <a:extLst>
              <a:ext uri="{FF2B5EF4-FFF2-40B4-BE49-F238E27FC236}">
                <a16:creationId xmlns:a16="http://schemas.microsoft.com/office/drawing/2014/main" id="{93C326B1-963E-0441-AB98-FD76FDBC6D99}"/>
              </a:ext>
            </a:extLst>
          </p:cNvPr>
          <p:cNvSpPr/>
          <p:nvPr/>
        </p:nvSpPr>
        <p:spPr>
          <a:xfrm>
            <a:off x="2606176" y="1351944"/>
            <a:ext cx="5451973" cy="25262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B9F3D40-09C5-F940-8117-61F1FEF8A390}"/>
              </a:ext>
            </a:extLst>
          </p:cNvPr>
          <p:cNvSpPr txBox="1"/>
          <p:nvPr/>
        </p:nvSpPr>
        <p:spPr>
          <a:xfrm>
            <a:off x="2606177" y="1337656"/>
            <a:ext cx="5451972" cy="307777"/>
          </a:xfrm>
          <a:prstGeom prst="rect">
            <a:avLst/>
          </a:prstGeom>
          <a:noFill/>
        </p:spPr>
        <p:txBody>
          <a:bodyPr wrap="square" rtlCol="0">
            <a:spAutoFit/>
          </a:bodyPr>
          <a:lstStyle/>
          <a:p>
            <a:pPr algn="ctr"/>
            <a:r>
              <a:rPr lang="en-US" sz="1400" dirty="0"/>
              <a:t>2 FIELD CAMPAIGNS</a:t>
            </a:r>
          </a:p>
        </p:txBody>
      </p:sp>
      <p:cxnSp>
        <p:nvCxnSpPr>
          <p:cNvPr id="12" name="Straight Connector 11">
            <a:extLst>
              <a:ext uri="{FF2B5EF4-FFF2-40B4-BE49-F238E27FC236}">
                <a16:creationId xmlns:a16="http://schemas.microsoft.com/office/drawing/2014/main" id="{7887E8ED-B6AA-0441-BD3E-23C1312133D8}"/>
              </a:ext>
            </a:extLst>
          </p:cNvPr>
          <p:cNvCxnSpPr>
            <a:cxnSpLocks/>
          </p:cNvCxnSpPr>
          <p:nvPr/>
        </p:nvCxnSpPr>
        <p:spPr>
          <a:xfrm>
            <a:off x="11385294" y="1774289"/>
            <a:ext cx="0" cy="37831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C459BE-4438-5342-9572-43076E10AC57}"/>
              </a:ext>
            </a:extLst>
          </p:cNvPr>
          <p:cNvSpPr txBox="1"/>
          <p:nvPr/>
        </p:nvSpPr>
        <p:spPr>
          <a:xfrm>
            <a:off x="10687496" y="2161882"/>
            <a:ext cx="1395596" cy="461665"/>
          </a:xfrm>
          <a:prstGeom prst="rect">
            <a:avLst/>
          </a:prstGeom>
          <a:noFill/>
        </p:spPr>
        <p:txBody>
          <a:bodyPr wrap="square" rtlCol="0">
            <a:spAutoFit/>
          </a:bodyPr>
          <a:lstStyle/>
          <a:p>
            <a:pPr algn="ctr"/>
            <a:r>
              <a:rPr lang="en-US" sz="1200" dirty="0"/>
              <a:t>End 2021 / Beg. 2022</a:t>
            </a:r>
          </a:p>
        </p:txBody>
      </p:sp>
      <p:sp>
        <p:nvSpPr>
          <p:cNvPr id="14" name="Rounded Rectangle 13">
            <a:extLst>
              <a:ext uri="{FF2B5EF4-FFF2-40B4-BE49-F238E27FC236}">
                <a16:creationId xmlns:a16="http://schemas.microsoft.com/office/drawing/2014/main" id="{8BFA82A4-D7F2-8B40-8D33-C3865A061156}"/>
              </a:ext>
            </a:extLst>
          </p:cNvPr>
          <p:cNvSpPr/>
          <p:nvPr/>
        </p:nvSpPr>
        <p:spPr>
          <a:xfrm>
            <a:off x="10787014" y="1184631"/>
            <a:ext cx="1159727" cy="5803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7960E5-18EA-FE49-AFB8-B6EBB9E345E2}"/>
              </a:ext>
            </a:extLst>
          </p:cNvPr>
          <p:cNvSpPr txBox="1"/>
          <p:nvPr/>
        </p:nvSpPr>
        <p:spPr>
          <a:xfrm>
            <a:off x="10773661" y="1198087"/>
            <a:ext cx="1223267" cy="584775"/>
          </a:xfrm>
          <a:prstGeom prst="rect">
            <a:avLst/>
          </a:prstGeom>
          <a:noFill/>
        </p:spPr>
        <p:txBody>
          <a:bodyPr wrap="square" rtlCol="0">
            <a:spAutoFit/>
          </a:bodyPr>
          <a:lstStyle/>
          <a:p>
            <a:pPr algn="ctr"/>
            <a:r>
              <a:rPr lang="en-US" sz="1600" dirty="0"/>
              <a:t>END of </a:t>
            </a:r>
            <a:r>
              <a:rPr lang="en-US" sz="1600" b="1" dirty="0"/>
              <a:t>Phase 2</a:t>
            </a:r>
          </a:p>
        </p:txBody>
      </p:sp>
      <p:sp>
        <p:nvSpPr>
          <p:cNvPr id="16" name="Rounded Rectangle 15">
            <a:extLst>
              <a:ext uri="{FF2B5EF4-FFF2-40B4-BE49-F238E27FC236}">
                <a16:creationId xmlns:a16="http://schemas.microsoft.com/office/drawing/2014/main" id="{76FA79A7-26B5-1F4E-B531-D5A40ABF9236}"/>
              </a:ext>
            </a:extLst>
          </p:cNvPr>
          <p:cNvSpPr/>
          <p:nvPr/>
        </p:nvSpPr>
        <p:spPr>
          <a:xfrm>
            <a:off x="165735" y="1226240"/>
            <a:ext cx="1159727" cy="5803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7A94BB3-144C-AE4E-BB93-BA3CD430D427}"/>
              </a:ext>
            </a:extLst>
          </p:cNvPr>
          <p:cNvSpPr txBox="1"/>
          <p:nvPr/>
        </p:nvSpPr>
        <p:spPr>
          <a:xfrm>
            <a:off x="152382" y="1239696"/>
            <a:ext cx="1223267" cy="584775"/>
          </a:xfrm>
          <a:prstGeom prst="rect">
            <a:avLst/>
          </a:prstGeom>
          <a:noFill/>
        </p:spPr>
        <p:txBody>
          <a:bodyPr wrap="square" rtlCol="0">
            <a:spAutoFit/>
          </a:bodyPr>
          <a:lstStyle/>
          <a:p>
            <a:pPr algn="ctr"/>
            <a:r>
              <a:rPr lang="en-US" sz="1600" dirty="0"/>
              <a:t>KO of </a:t>
            </a:r>
            <a:r>
              <a:rPr lang="en-US" sz="1600" b="1" dirty="0"/>
              <a:t>Phase 2</a:t>
            </a:r>
          </a:p>
        </p:txBody>
      </p:sp>
      <p:cxnSp>
        <p:nvCxnSpPr>
          <p:cNvPr id="18" name="Elbow Connector 17">
            <a:extLst>
              <a:ext uri="{FF2B5EF4-FFF2-40B4-BE49-F238E27FC236}">
                <a16:creationId xmlns:a16="http://schemas.microsoft.com/office/drawing/2014/main" id="{5ABDF94F-39F1-A242-A5F4-CF3D86237F4F}"/>
              </a:ext>
            </a:extLst>
          </p:cNvPr>
          <p:cNvCxnSpPr>
            <a:cxnSpLocks/>
          </p:cNvCxnSpPr>
          <p:nvPr/>
        </p:nvCxnSpPr>
        <p:spPr>
          <a:xfrm>
            <a:off x="4487475" y="1618852"/>
            <a:ext cx="714375" cy="640694"/>
          </a:xfrm>
          <a:prstGeom prst="bentConnector3">
            <a:avLst>
              <a:gd name="adj1" fmla="val 2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97B668E-C909-3C42-AFF7-1C8CB0DCBF93}"/>
              </a:ext>
            </a:extLst>
          </p:cNvPr>
          <p:cNvSpPr txBox="1"/>
          <p:nvPr/>
        </p:nvSpPr>
        <p:spPr>
          <a:xfrm>
            <a:off x="5332162" y="2060592"/>
            <a:ext cx="4154738" cy="369332"/>
          </a:xfrm>
          <a:prstGeom prst="rect">
            <a:avLst/>
          </a:prstGeom>
          <a:noFill/>
        </p:spPr>
        <p:txBody>
          <a:bodyPr wrap="square" rtlCol="0">
            <a:spAutoFit/>
          </a:bodyPr>
          <a:lstStyle/>
          <a:p>
            <a:r>
              <a:rPr lang="en-US" dirty="0"/>
              <a:t>1 Inter-comparison exercise</a:t>
            </a:r>
          </a:p>
        </p:txBody>
      </p:sp>
      <p:cxnSp>
        <p:nvCxnSpPr>
          <p:cNvPr id="20" name="Elbow Connector 19">
            <a:extLst>
              <a:ext uri="{FF2B5EF4-FFF2-40B4-BE49-F238E27FC236}">
                <a16:creationId xmlns:a16="http://schemas.microsoft.com/office/drawing/2014/main" id="{E68F48A4-7270-234E-A339-B8738C9B4090}"/>
              </a:ext>
            </a:extLst>
          </p:cNvPr>
          <p:cNvCxnSpPr>
            <a:cxnSpLocks/>
          </p:cNvCxnSpPr>
          <p:nvPr/>
        </p:nvCxnSpPr>
        <p:spPr>
          <a:xfrm>
            <a:off x="4487475" y="2273834"/>
            <a:ext cx="714375" cy="640694"/>
          </a:xfrm>
          <a:prstGeom prst="bentConnector3">
            <a:avLst>
              <a:gd name="adj1" fmla="val 2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FA3BA63-AE21-7F44-ACD9-27345ECF40DA}"/>
              </a:ext>
            </a:extLst>
          </p:cNvPr>
          <p:cNvSpPr txBox="1"/>
          <p:nvPr/>
        </p:nvSpPr>
        <p:spPr>
          <a:xfrm>
            <a:off x="5332162" y="2715066"/>
            <a:ext cx="4154738" cy="369332"/>
          </a:xfrm>
          <a:prstGeom prst="rect">
            <a:avLst/>
          </a:prstGeom>
          <a:noFill/>
        </p:spPr>
        <p:txBody>
          <a:bodyPr wrap="square" rtlCol="0">
            <a:spAutoFit/>
          </a:bodyPr>
          <a:lstStyle/>
          <a:p>
            <a:r>
              <a:rPr lang="en-US" dirty="0"/>
              <a:t>1 Workshop</a:t>
            </a:r>
          </a:p>
        </p:txBody>
      </p:sp>
      <p:sp>
        <p:nvSpPr>
          <p:cNvPr id="22" name="Rectangle 21">
            <a:extLst>
              <a:ext uri="{FF2B5EF4-FFF2-40B4-BE49-F238E27FC236}">
                <a16:creationId xmlns:a16="http://schemas.microsoft.com/office/drawing/2014/main" id="{BC376FDE-0B75-7248-B345-B25B5D9B0A41}"/>
              </a:ext>
            </a:extLst>
          </p:cNvPr>
          <p:cNvSpPr/>
          <p:nvPr/>
        </p:nvSpPr>
        <p:spPr>
          <a:xfrm>
            <a:off x="5332162" y="3463921"/>
            <a:ext cx="6053132" cy="369332"/>
          </a:xfrm>
          <a:prstGeom prst="rect">
            <a:avLst/>
          </a:prstGeom>
        </p:spPr>
        <p:txBody>
          <a:bodyPr wrap="square">
            <a:spAutoFit/>
          </a:bodyPr>
          <a:lstStyle/>
          <a:p>
            <a:pPr marL="285750" indent="-285750">
              <a:buFont typeface="Wingdings" pitchFamily="2" charset="2"/>
              <a:buChar char="ü"/>
            </a:pPr>
            <a:r>
              <a:rPr lang="en-US" dirty="0"/>
              <a:t>to bring together the international community.</a:t>
            </a:r>
          </a:p>
        </p:txBody>
      </p:sp>
      <p:sp>
        <p:nvSpPr>
          <p:cNvPr id="30" name="Rectangle 29">
            <a:extLst>
              <a:ext uri="{FF2B5EF4-FFF2-40B4-BE49-F238E27FC236}">
                <a16:creationId xmlns:a16="http://schemas.microsoft.com/office/drawing/2014/main" id="{D7D76AE7-16D4-C848-8B68-CDB8F72A628A}"/>
              </a:ext>
            </a:extLst>
          </p:cNvPr>
          <p:cNvSpPr/>
          <p:nvPr/>
        </p:nvSpPr>
        <p:spPr>
          <a:xfrm>
            <a:off x="5332161" y="3983924"/>
            <a:ext cx="6322563" cy="923330"/>
          </a:xfrm>
          <a:prstGeom prst="rect">
            <a:avLst/>
          </a:prstGeom>
        </p:spPr>
        <p:txBody>
          <a:bodyPr wrap="square">
            <a:spAutoFit/>
          </a:bodyPr>
          <a:lstStyle/>
          <a:p>
            <a:pPr marL="285750" indent="-285750">
              <a:buFont typeface="Wingdings" pitchFamily="2" charset="2"/>
              <a:buChar char="ü"/>
            </a:pPr>
            <a:r>
              <a:rPr lang="en-US" dirty="0"/>
              <a:t>to have a fruitful discussion on protocols, sites characterization, etc. so to achieve a common understanding and agreement</a:t>
            </a:r>
          </a:p>
        </p:txBody>
      </p:sp>
      <p:sp>
        <p:nvSpPr>
          <p:cNvPr id="23" name="TextBox 22">
            <a:extLst>
              <a:ext uri="{FF2B5EF4-FFF2-40B4-BE49-F238E27FC236}">
                <a16:creationId xmlns:a16="http://schemas.microsoft.com/office/drawing/2014/main" id="{80E444F3-1849-D146-8624-34D556A22B07}"/>
              </a:ext>
            </a:extLst>
          </p:cNvPr>
          <p:cNvSpPr txBox="1"/>
          <p:nvPr/>
        </p:nvSpPr>
        <p:spPr>
          <a:xfrm>
            <a:off x="150164" y="216976"/>
            <a:ext cx="7118737" cy="461665"/>
          </a:xfrm>
          <a:prstGeom prst="rect">
            <a:avLst/>
          </a:prstGeom>
          <a:noFill/>
        </p:spPr>
        <p:txBody>
          <a:bodyPr wrap="square" rtlCol="0">
            <a:spAutoFit/>
          </a:bodyPr>
          <a:lstStyle/>
          <a:p>
            <a:r>
              <a:rPr lang="en-US" sz="2400" b="1" dirty="0"/>
              <a:t>FRM4VEG – </a:t>
            </a:r>
            <a:r>
              <a:rPr lang="en-US" sz="2400" b="1" u="sng" dirty="0"/>
              <a:t>What’s next?</a:t>
            </a:r>
          </a:p>
        </p:txBody>
      </p:sp>
    </p:spTree>
    <p:extLst>
      <p:ext uri="{BB962C8B-B14F-4D97-AF65-F5344CB8AC3E}">
        <p14:creationId xmlns:p14="http://schemas.microsoft.com/office/powerpoint/2010/main" val="3511024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BB3BB5-2ACC-614E-BC86-67019DA09D62}"/>
              </a:ext>
            </a:extLst>
          </p:cNvPr>
          <p:cNvSpPr/>
          <p:nvPr/>
        </p:nvSpPr>
        <p:spPr>
          <a:xfrm>
            <a:off x="7672388" y="604361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1322D693-1207-6F46-962D-18E17A5A0090}"/>
              </a:ext>
            </a:extLst>
          </p:cNvPr>
          <p:cNvSpPr/>
          <p:nvPr/>
        </p:nvSpPr>
        <p:spPr>
          <a:xfrm>
            <a:off x="1314310" y="1305112"/>
            <a:ext cx="9444829" cy="379141"/>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9B8A0A6-102E-D84C-8070-E5A04C69AB58}"/>
              </a:ext>
            </a:extLst>
          </p:cNvPr>
          <p:cNvCxnSpPr>
            <a:cxnSpLocks/>
          </p:cNvCxnSpPr>
          <p:nvPr/>
        </p:nvCxnSpPr>
        <p:spPr>
          <a:xfrm>
            <a:off x="700739" y="1808150"/>
            <a:ext cx="0" cy="43710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86A9839-DF4B-3146-B0BD-4D6A374B01EC}"/>
              </a:ext>
            </a:extLst>
          </p:cNvPr>
          <p:cNvSpPr txBox="1"/>
          <p:nvPr/>
        </p:nvSpPr>
        <p:spPr>
          <a:xfrm>
            <a:off x="-39493" y="2245258"/>
            <a:ext cx="1480464" cy="461665"/>
          </a:xfrm>
          <a:prstGeom prst="rect">
            <a:avLst/>
          </a:prstGeom>
          <a:noFill/>
        </p:spPr>
        <p:txBody>
          <a:bodyPr wrap="square" rtlCol="0">
            <a:spAutoFit/>
          </a:bodyPr>
          <a:lstStyle/>
          <a:p>
            <a:pPr algn="ctr"/>
            <a:r>
              <a:rPr lang="en-US" sz="1200" dirty="0"/>
              <a:t>End 2019 / </a:t>
            </a:r>
          </a:p>
          <a:p>
            <a:pPr algn="ctr"/>
            <a:r>
              <a:rPr lang="en-US" sz="1200" dirty="0"/>
              <a:t>Beg. 2020</a:t>
            </a:r>
          </a:p>
        </p:txBody>
      </p:sp>
      <p:sp>
        <p:nvSpPr>
          <p:cNvPr id="9" name="Rectangle 8">
            <a:extLst>
              <a:ext uri="{FF2B5EF4-FFF2-40B4-BE49-F238E27FC236}">
                <a16:creationId xmlns:a16="http://schemas.microsoft.com/office/drawing/2014/main" id="{93C326B1-963E-0441-AB98-FD76FDBC6D99}"/>
              </a:ext>
            </a:extLst>
          </p:cNvPr>
          <p:cNvSpPr/>
          <p:nvPr/>
        </p:nvSpPr>
        <p:spPr>
          <a:xfrm>
            <a:off x="2606176" y="1351944"/>
            <a:ext cx="5451973" cy="25262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B9F3D40-09C5-F940-8117-61F1FEF8A390}"/>
              </a:ext>
            </a:extLst>
          </p:cNvPr>
          <p:cNvSpPr txBox="1"/>
          <p:nvPr/>
        </p:nvSpPr>
        <p:spPr>
          <a:xfrm>
            <a:off x="2606177" y="1337656"/>
            <a:ext cx="5451972" cy="307777"/>
          </a:xfrm>
          <a:prstGeom prst="rect">
            <a:avLst/>
          </a:prstGeom>
          <a:noFill/>
        </p:spPr>
        <p:txBody>
          <a:bodyPr wrap="square" rtlCol="0">
            <a:spAutoFit/>
          </a:bodyPr>
          <a:lstStyle/>
          <a:p>
            <a:pPr algn="ctr"/>
            <a:r>
              <a:rPr lang="en-US" sz="1400" dirty="0"/>
              <a:t>2 FIELD CAMPAIGNS</a:t>
            </a:r>
          </a:p>
        </p:txBody>
      </p:sp>
      <p:cxnSp>
        <p:nvCxnSpPr>
          <p:cNvPr id="12" name="Straight Connector 11">
            <a:extLst>
              <a:ext uri="{FF2B5EF4-FFF2-40B4-BE49-F238E27FC236}">
                <a16:creationId xmlns:a16="http://schemas.microsoft.com/office/drawing/2014/main" id="{7887E8ED-B6AA-0441-BD3E-23C1312133D8}"/>
              </a:ext>
            </a:extLst>
          </p:cNvPr>
          <p:cNvCxnSpPr>
            <a:cxnSpLocks/>
          </p:cNvCxnSpPr>
          <p:nvPr/>
        </p:nvCxnSpPr>
        <p:spPr>
          <a:xfrm>
            <a:off x="11385294" y="1774289"/>
            <a:ext cx="0" cy="37831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C459BE-4438-5342-9572-43076E10AC57}"/>
              </a:ext>
            </a:extLst>
          </p:cNvPr>
          <p:cNvSpPr txBox="1"/>
          <p:nvPr/>
        </p:nvSpPr>
        <p:spPr>
          <a:xfrm>
            <a:off x="10687496" y="2161882"/>
            <a:ext cx="1395596" cy="461665"/>
          </a:xfrm>
          <a:prstGeom prst="rect">
            <a:avLst/>
          </a:prstGeom>
          <a:noFill/>
        </p:spPr>
        <p:txBody>
          <a:bodyPr wrap="square" rtlCol="0">
            <a:spAutoFit/>
          </a:bodyPr>
          <a:lstStyle/>
          <a:p>
            <a:pPr algn="ctr"/>
            <a:r>
              <a:rPr lang="en-US" sz="1200" dirty="0"/>
              <a:t>End 2021 / Beg. 2022</a:t>
            </a:r>
          </a:p>
        </p:txBody>
      </p:sp>
      <p:sp>
        <p:nvSpPr>
          <p:cNvPr id="14" name="Rounded Rectangle 13">
            <a:extLst>
              <a:ext uri="{FF2B5EF4-FFF2-40B4-BE49-F238E27FC236}">
                <a16:creationId xmlns:a16="http://schemas.microsoft.com/office/drawing/2014/main" id="{8BFA82A4-D7F2-8B40-8D33-C3865A061156}"/>
              </a:ext>
            </a:extLst>
          </p:cNvPr>
          <p:cNvSpPr/>
          <p:nvPr/>
        </p:nvSpPr>
        <p:spPr>
          <a:xfrm>
            <a:off x="10787014" y="1184631"/>
            <a:ext cx="1159727" cy="5803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7960E5-18EA-FE49-AFB8-B6EBB9E345E2}"/>
              </a:ext>
            </a:extLst>
          </p:cNvPr>
          <p:cNvSpPr txBox="1"/>
          <p:nvPr/>
        </p:nvSpPr>
        <p:spPr>
          <a:xfrm>
            <a:off x="10773661" y="1198087"/>
            <a:ext cx="1223267" cy="584775"/>
          </a:xfrm>
          <a:prstGeom prst="rect">
            <a:avLst/>
          </a:prstGeom>
          <a:noFill/>
        </p:spPr>
        <p:txBody>
          <a:bodyPr wrap="square" rtlCol="0">
            <a:spAutoFit/>
          </a:bodyPr>
          <a:lstStyle/>
          <a:p>
            <a:pPr algn="ctr"/>
            <a:r>
              <a:rPr lang="en-US" sz="1600" dirty="0"/>
              <a:t>END of </a:t>
            </a:r>
            <a:r>
              <a:rPr lang="en-US" sz="1600" b="1" dirty="0"/>
              <a:t>Phase 2</a:t>
            </a:r>
          </a:p>
        </p:txBody>
      </p:sp>
      <p:sp>
        <p:nvSpPr>
          <p:cNvPr id="16" name="Rounded Rectangle 15">
            <a:extLst>
              <a:ext uri="{FF2B5EF4-FFF2-40B4-BE49-F238E27FC236}">
                <a16:creationId xmlns:a16="http://schemas.microsoft.com/office/drawing/2014/main" id="{76FA79A7-26B5-1F4E-B531-D5A40ABF9236}"/>
              </a:ext>
            </a:extLst>
          </p:cNvPr>
          <p:cNvSpPr/>
          <p:nvPr/>
        </p:nvSpPr>
        <p:spPr>
          <a:xfrm>
            <a:off x="165735" y="1226240"/>
            <a:ext cx="1159727" cy="5803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7A94BB3-144C-AE4E-BB93-BA3CD430D427}"/>
              </a:ext>
            </a:extLst>
          </p:cNvPr>
          <p:cNvSpPr txBox="1"/>
          <p:nvPr/>
        </p:nvSpPr>
        <p:spPr>
          <a:xfrm>
            <a:off x="152382" y="1239696"/>
            <a:ext cx="1223267" cy="584775"/>
          </a:xfrm>
          <a:prstGeom prst="rect">
            <a:avLst/>
          </a:prstGeom>
          <a:noFill/>
        </p:spPr>
        <p:txBody>
          <a:bodyPr wrap="square" rtlCol="0">
            <a:spAutoFit/>
          </a:bodyPr>
          <a:lstStyle/>
          <a:p>
            <a:pPr algn="ctr"/>
            <a:r>
              <a:rPr lang="en-US" sz="1600" dirty="0"/>
              <a:t>KO of </a:t>
            </a:r>
            <a:r>
              <a:rPr lang="en-US" sz="1600" b="1" dirty="0"/>
              <a:t>Phase 2</a:t>
            </a:r>
          </a:p>
        </p:txBody>
      </p:sp>
      <p:pic>
        <p:nvPicPr>
          <p:cNvPr id="23" name="Picture 22">
            <a:extLst>
              <a:ext uri="{FF2B5EF4-FFF2-40B4-BE49-F238E27FC236}">
                <a16:creationId xmlns:a16="http://schemas.microsoft.com/office/drawing/2014/main" id="{7F6306B8-7E6B-4C48-A5C0-6710E2B356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7522" y="2623547"/>
            <a:ext cx="2007988" cy="2832818"/>
          </a:xfrm>
          <a:prstGeom prst="rect">
            <a:avLst/>
          </a:prstGeom>
          <a:ln>
            <a:solidFill>
              <a:schemeClr val="bg2"/>
            </a:solidFill>
          </a:ln>
        </p:spPr>
      </p:pic>
      <p:sp>
        <p:nvSpPr>
          <p:cNvPr id="24" name="TextBox 23">
            <a:extLst>
              <a:ext uri="{FF2B5EF4-FFF2-40B4-BE49-F238E27FC236}">
                <a16:creationId xmlns:a16="http://schemas.microsoft.com/office/drawing/2014/main" id="{1BA81D9A-03C0-E34E-B021-E284386C136B}"/>
              </a:ext>
            </a:extLst>
          </p:cNvPr>
          <p:cNvSpPr txBox="1"/>
          <p:nvPr/>
        </p:nvSpPr>
        <p:spPr>
          <a:xfrm rot="20880530">
            <a:off x="3027069" y="3337866"/>
            <a:ext cx="1948894" cy="923330"/>
          </a:xfrm>
          <a:prstGeom prst="rect">
            <a:avLst/>
          </a:prstGeom>
          <a:noFill/>
        </p:spPr>
        <p:txBody>
          <a:bodyPr wrap="square" rtlCol="0">
            <a:spAutoFit/>
          </a:bodyPr>
          <a:lstStyle/>
          <a:p>
            <a:pPr algn="ctr"/>
            <a:r>
              <a:rPr lang="en-US" dirty="0"/>
              <a:t>FRM Protocols </a:t>
            </a:r>
          </a:p>
          <a:p>
            <a:pPr algn="ctr"/>
            <a:r>
              <a:rPr lang="en-US" dirty="0"/>
              <a:t>and Procedures</a:t>
            </a:r>
          </a:p>
        </p:txBody>
      </p:sp>
      <p:pic>
        <p:nvPicPr>
          <p:cNvPr id="25" name="Picture 24">
            <a:extLst>
              <a:ext uri="{FF2B5EF4-FFF2-40B4-BE49-F238E27FC236}">
                <a16:creationId xmlns:a16="http://schemas.microsoft.com/office/drawing/2014/main" id="{2779A319-F8C6-9249-AB4B-9FD90FA482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8145" y="3106825"/>
            <a:ext cx="1916303" cy="2739457"/>
          </a:xfrm>
          <a:prstGeom prst="rect">
            <a:avLst/>
          </a:prstGeom>
          <a:ln>
            <a:solidFill>
              <a:schemeClr val="bg2"/>
            </a:solidFill>
          </a:ln>
        </p:spPr>
      </p:pic>
      <p:sp>
        <p:nvSpPr>
          <p:cNvPr id="26" name="TextBox 25">
            <a:extLst>
              <a:ext uri="{FF2B5EF4-FFF2-40B4-BE49-F238E27FC236}">
                <a16:creationId xmlns:a16="http://schemas.microsoft.com/office/drawing/2014/main" id="{39D85A4B-E641-6245-A68A-0EC3F52BA2F0}"/>
              </a:ext>
            </a:extLst>
          </p:cNvPr>
          <p:cNvSpPr txBox="1"/>
          <p:nvPr/>
        </p:nvSpPr>
        <p:spPr>
          <a:xfrm rot="20880530">
            <a:off x="831847" y="3863230"/>
            <a:ext cx="1948895" cy="646331"/>
          </a:xfrm>
          <a:prstGeom prst="rect">
            <a:avLst/>
          </a:prstGeom>
          <a:noFill/>
        </p:spPr>
        <p:txBody>
          <a:bodyPr wrap="square" rtlCol="0">
            <a:spAutoFit/>
          </a:bodyPr>
          <a:lstStyle/>
          <a:p>
            <a:pPr algn="ctr"/>
            <a:r>
              <a:rPr lang="en-US" dirty="0"/>
              <a:t>Validation Methodology</a:t>
            </a:r>
          </a:p>
        </p:txBody>
      </p:sp>
      <p:sp>
        <p:nvSpPr>
          <p:cNvPr id="2" name="Rectangle 1">
            <a:extLst>
              <a:ext uri="{FF2B5EF4-FFF2-40B4-BE49-F238E27FC236}">
                <a16:creationId xmlns:a16="http://schemas.microsoft.com/office/drawing/2014/main" id="{4C8846D5-CEBB-2343-8327-2FDB657FE2E3}"/>
              </a:ext>
            </a:extLst>
          </p:cNvPr>
          <p:cNvSpPr/>
          <p:nvPr/>
        </p:nvSpPr>
        <p:spPr>
          <a:xfrm>
            <a:off x="5283691" y="3876388"/>
            <a:ext cx="6570619" cy="1200329"/>
          </a:xfrm>
          <a:prstGeom prst="rect">
            <a:avLst/>
          </a:prstGeom>
        </p:spPr>
        <p:txBody>
          <a:bodyPr wrap="square">
            <a:spAutoFit/>
          </a:bodyPr>
          <a:lstStyle/>
          <a:p>
            <a:pPr algn="just"/>
            <a:r>
              <a:rPr lang="en-US" dirty="0"/>
              <a:t>Generation of fully documented </a:t>
            </a:r>
            <a:r>
              <a:rPr lang="en-US" b="1" dirty="0">
                <a:solidFill>
                  <a:srgbClr val="0070C0"/>
                </a:solidFill>
              </a:rPr>
              <a:t>Protocols and Procedures </a:t>
            </a:r>
            <a:r>
              <a:rPr lang="en-US" dirty="0"/>
              <a:t>to be implemented </a:t>
            </a:r>
            <a:r>
              <a:rPr lang="en-US" b="1" dirty="0"/>
              <a:t>in order to proper validate the considered EO data and ensure full traceability trough the validation process</a:t>
            </a:r>
            <a:r>
              <a:rPr lang="en-US" dirty="0"/>
              <a:t>.</a:t>
            </a:r>
          </a:p>
        </p:txBody>
      </p:sp>
      <p:sp>
        <p:nvSpPr>
          <p:cNvPr id="20" name="TextBox 19">
            <a:extLst>
              <a:ext uri="{FF2B5EF4-FFF2-40B4-BE49-F238E27FC236}">
                <a16:creationId xmlns:a16="http://schemas.microsoft.com/office/drawing/2014/main" id="{EB7183A8-1299-5248-AD3D-6D82D70E96A6}"/>
              </a:ext>
            </a:extLst>
          </p:cNvPr>
          <p:cNvSpPr txBox="1"/>
          <p:nvPr/>
        </p:nvSpPr>
        <p:spPr>
          <a:xfrm>
            <a:off x="150164" y="216976"/>
            <a:ext cx="7118737" cy="461665"/>
          </a:xfrm>
          <a:prstGeom prst="rect">
            <a:avLst/>
          </a:prstGeom>
          <a:noFill/>
        </p:spPr>
        <p:txBody>
          <a:bodyPr wrap="square" rtlCol="0">
            <a:spAutoFit/>
          </a:bodyPr>
          <a:lstStyle/>
          <a:p>
            <a:r>
              <a:rPr lang="en-US" sz="2400" b="1" dirty="0"/>
              <a:t>FRM4VEG – </a:t>
            </a:r>
            <a:r>
              <a:rPr lang="en-US" sz="2400" b="1" u="sng" dirty="0"/>
              <a:t>What’s next?</a:t>
            </a:r>
          </a:p>
        </p:txBody>
      </p:sp>
    </p:spTree>
    <p:extLst>
      <p:ext uri="{BB962C8B-B14F-4D97-AF65-F5344CB8AC3E}">
        <p14:creationId xmlns:p14="http://schemas.microsoft.com/office/powerpoint/2010/main" val="967905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BB3BB5-2ACC-614E-BC86-67019DA09D62}"/>
              </a:ext>
            </a:extLst>
          </p:cNvPr>
          <p:cNvSpPr/>
          <p:nvPr/>
        </p:nvSpPr>
        <p:spPr>
          <a:xfrm>
            <a:off x="7672388" y="604361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A7E5010-7721-3441-B43B-02F6763939B9}"/>
              </a:ext>
            </a:extLst>
          </p:cNvPr>
          <p:cNvSpPr txBox="1"/>
          <p:nvPr/>
        </p:nvSpPr>
        <p:spPr>
          <a:xfrm>
            <a:off x="150164" y="216976"/>
            <a:ext cx="7118737" cy="461665"/>
          </a:xfrm>
          <a:prstGeom prst="rect">
            <a:avLst/>
          </a:prstGeom>
          <a:noFill/>
        </p:spPr>
        <p:txBody>
          <a:bodyPr wrap="square" rtlCol="0">
            <a:spAutoFit/>
          </a:bodyPr>
          <a:lstStyle/>
          <a:p>
            <a:r>
              <a:rPr lang="en-US" sz="2400" b="1" dirty="0"/>
              <a:t>A few remarks</a:t>
            </a:r>
          </a:p>
        </p:txBody>
      </p:sp>
      <p:sp>
        <p:nvSpPr>
          <p:cNvPr id="11" name="TextBox 10">
            <a:extLst>
              <a:ext uri="{FF2B5EF4-FFF2-40B4-BE49-F238E27FC236}">
                <a16:creationId xmlns:a16="http://schemas.microsoft.com/office/drawing/2014/main" id="{51BB390D-FA2D-0147-9D34-8EEFA54EC98F}"/>
              </a:ext>
            </a:extLst>
          </p:cNvPr>
          <p:cNvSpPr txBox="1"/>
          <p:nvPr/>
        </p:nvSpPr>
        <p:spPr>
          <a:xfrm>
            <a:off x="164591" y="982055"/>
            <a:ext cx="11765471" cy="646331"/>
          </a:xfrm>
          <a:prstGeom prst="rect">
            <a:avLst/>
          </a:prstGeom>
          <a:noFill/>
        </p:spPr>
        <p:txBody>
          <a:bodyPr wrap="square" rtlCol="0">
            <a:spAutoFit/>
          </a:bodyPr>
          <a:lstStyle/>
          <a:p>
            <a:pPr marL="285750" indent="-285750" algn="just">
              <a:buFont typeface="Wingdings" pitchFamily="2" charset="2"/>
              <a:buChar char="v"/>
            </a:pPr>
            <a:r>
              <a:rPr lang="en-US" dirty="0"/>
              <a:t>We are currently in the process of identifying and selecting the first European sites to become part of the Supersites Network for Land Products Validation. </a:t>
            </a:r>
          </a:p>
        </p:txBody>
      </p:sp>
      <p:sp>
        <p:nvSpPr>
          <p:cNvPr id="12" name="Rectangle 11">
            <a:extLst>
              <a:ext uri="{FF2B5EF4-FFF2-40B4-BE49-F238E27FC236}">
                <a16:creationId xmlns:a16="http://schemas.microsoft.com/office/drawing/2014/main" id="{1B2622B8-C3F4-0946-A743-DFC8D5B8EC17}"/>
              </a:ext>
            </a:extLst>
          </p:cNvPr>
          <p:cNvSpPr/>
          <p:nvPr/>
        </p:nvSpPr>
        <p:spPr>
          <a:xfrm>
            <a:off x="1940831" y="2545497"/>
            <a:ext cx="7058343" cy="646331"/>
          </a:xfrm>
          <a:prstGeom prst="rect">
            <a:avLst/>
          </a:prstGeom>
        </p:spPr>
        <p:txBody>
          <a:bodyPr wrap="none">
            <a:spAutoFit/>
          </a:bodyPr>
          <a:lstStyle/>
          <a:p>
            <a:pPr algn="just"/>
            <a:r>
              <a:rPr lang="en-US" dirty="0"/>
              <a:t>In order to do that, </a:t>
            </a:r>
            <a:r>
              <a:rPr lang="en-US" b="1" dirty="0"/>
              <a:t>we need feedback from CEOS LPV</a:t>
            </a:r>
            <a:r>
              <a:rPr lang="en-US" dirty="0"/>
              <a:t>. </a:t>
            </a:r>
          </a:p>
          <a:p>
            <a:pPr algn="just"/>
            <a:r>
              <a:rPr lang="en-US" dirty="0"/>
              <a:t>Those sites need to be in the CEOS list of Supersites.</a:t>
            </a:r>
          </a:p>
        </p:txBody>
      </p:sp>
      <p:sp>
        <p:nvSpPr>
          <p:cNvPr id="13" name="Rectangle 12">
            <a:extLst>
              <a:ext uri="{FF2B5EF4-FFF2-40B4-BE49-F238E27FC236}">
                <a16:creationId xmlns:a16="http://schemas.microsoft.com/office/drawing/2014/main" id="{2315364E-8C5B-8E45-866D-5801E1847D9E}"/>
              </a:ext>
            </a:extLst>
          </p:cNvPr>
          <p:cNvSpPr/>
          <p:nvPr/>
        </p:nvSpPr>
        <p:spPr>
          <a:xfrm>
            <a:off x="452033" y="1628386"/>
            <a:ext cx="11280184" cy="646331"/>
          </a:xfrm>
          <a:prstGeom prst="rect">
            <a:avLst/>
          </a:prstGeom>
        </p:spPr>
        <p:txBody>
          <a:bodyPr wrap="square">
            <a:spAutoFit/>
          </a:bodyPr>
          <a:lstStyle/>
          <a:p>
            <a:pPr algn="just"/>
            <a:r>
              <a:rPr lang="en-US" dirty="0"/>
              <a:t>They are meant to be operationally used for validation and to give ”the good example” to the other validation sites that wish to become part of the Supersites Network.</a:t>
            </a:r>
          </a:p>
        </p:txBody>
      </p:sp>
      <p:sp>
        <p:nvSpPr>
          <p:cNvPr id="14" name="Right Arrow 13">
            <a:extLst>
              <a:ext uri="{FF2B5EF4-FFF2-40B4-BE49-F238E27FC236}">
                <a16:creationId xmlns:a16="http://schemas.microsoft.com/office/drawing/2014/main" id="{5550D5B8-DB36-4B4C-93A5-D9F662003868}"/>
              </a:ext>
            </a:extLst>
          </p:cNvPr>
          <p:cNvSpPr/>
          <p:nvPr/>
        </p:nvSpPr>
        <p:spPr>
          <a:xfrm>
            <a:off x="1588575" y="2690431"/>
            <a:ext cx="263471" cy="35646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pic>
        <p:nvPicPr>
          <p:cNvPr id="15" name="Picture 14" descr="S2A_MSIL1C_20181014T161221_N0206_R140_T16QDE_20181014T195206_RGB.jpg">
            <a:extLst>
              <a:ext uri="{FF2B5EF4-FFF2-40B4-BE49-F238E27FC236}">
                <a16:creationId xmlns:a16="http://schemas.microsoft.com/office/drawing/2014/main" id="{A3D3C739-CFC7-1F46-9FB2-904D8BFF61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58151">
            <a:off x="5314282" y="3806448"/>
            <a:ext cx="3283778" cy="2070740"/>
          </a:xfrm>
          <a:prstGeom prst="rect">
            <a:avLst/>
          </a:prstGeom>
        </p:spPr>
      </p:pic>
      <p:pic>
        <p:nvPicPr>
          <p:cNvPr id="16" name="Content Placeholder 3" descr="LakeNatron_details.jpg">
            <a:extLst>
              <a:ext uri="{FF2B5EF4-FFF2-40B4-BE49-F238E27FC236}">
                <a16:creationId xmlns:a16="http://schemas.microsoft.com/office/drawing/2014/main" id="{48A3961F-1FF9-7249-8EE6-06AB61557FE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0610507">
            <a:off x="8240537" y="3638285"/>
            <a:ext cx="3459338" cy="2165970"/>
          </a:xfrm>
          <a:prstGeom prst="rect">
            <a:avLst/>
          </a:prstGeom>
        </p:spPr>
      </p:pic>
      <p:sp>
        <p:nvSpPr>
          <p:cNvPr id="17" name="TextBox 16">
            <a:extLst>
              <a:ext uri="{FF2B5EF4-FFF2-40B4-BE49-F238E27FC236}">
                <a16:creationId xmlns:a16="http://schemas.microsoft.com/office/drawing/2014/main" id="{0A6F712B-A31F-6A42-96A6-78478BD083E4}"/>
              </a:ext>
            </a:extLst>
          </p:cNvPr>
          <p:cNvSpPr txBox="1"/>
          <p:nvPr/>
        </p:nvSpPr>
        <p:spPr>
          <a:xfrm rot="913557">
            <a:off x="4880930" y="5779472"/>
            <a:ext cx="2431193" cy="400110"/>
          </a:xfrm>
          <a:prstGeom prst="rect">
            <a:avLst/>
          </a:prstGeom>
          <a:noFill/>
        </p:spPr>
        <p:txBody>
          <a:bodyPr wrap="square" rtlCol="0">
            <a:spAutoFit/>
          </a:bodyPr>
          <a:lstStyle/>
          <a:p>
            <a:pPr defTabSz="457200" fontAlgn="auto">
              <a:spcBef>
                <a:spcPts val="0"/>
              </a:spcBef>
              <a:spcAft>
                <a:spcPts val="0"/>
              </a:spcAft>
            </a:pPr>
            <a:r>
              <a:rPr lang="en-US" sz="1000" dirty="0">
                <a:solidFill>
                  <a:prstClr val="black"/>
                </a:solidFill>
                <a:latin typeface="Calibri"/>
              </a:rPr>
              <a:t>Sentinel-2, The Great Blue hole: </a:t>
            </a:r>
          </a:p>
          <a:p>
            <a:pPr defTabSz="457200" fontAlgn="auto">
              <a:spcBef>
                <a:spcPts val="0"/>
              </a:spcBef>
              <a:spcAft>
                <a:spcPts val="0"/>
              </a:spcAft>
            </a:pPr>
            <a:r>
              <a:rPr lang="en-US" sz="1000" dirty="0">
                <a:solidFill>
                  <a:prstClr val="black"/>
                </a:solidFill>
                <a:latin typeface="Calibri"/>
              </a:rPr>
              <a:t>Lighthouse Reef </a:t>
            </a:r>
            <a:r>
              <a:rPr lang="mr-IN" sz="1000" dirty="0">
                <a:solidFill>
                  <a:prstClr val="black"/>
                </a:solidFill>
                <a:latin typeface="Calibri"/>
              </a:rPr>
              <a:t>–</a:t>
            </a:r>
            <a:r>
              <a:rPr lang="en-US" sz="1000" dirty="0">
                <a:solidFill>
                  <a:prstClr val="black"/>
                </a:solidFill>
                <a:latin typeface="Calibri"/>
              </a:rPr>
              <a:t> Belize Barrier reef</a:t>
            </a:r>
          </a:p>
        </p:txBody>
      </p:sp>
      <p:sp>
        <p:nvSpPr>
          <p:cNvPr id="18" name="Title 1">
            <a:extLst>
              <a:ext uri="{FF2B5EF4-FFF2-40B4-BE49-F238E27FC236}">
                <a16:creationId xmlns:a16="http://schemas.microsoft.com/office/drawing/2014/main" id="{BA0C0F88-3632-5548-939D-9FC3CAD64121}"/>
              </a:ext>
            </a:extLst>
          </p:cNvPr>
          <p:cNvSpPr txBox="1">
            <a:spLocks/>
          </p:cNvSpPr>
          <p:nvPr/>
        </p:nvSpPr>
        <p:spPr>
          <a:xfrm rot="20576637">
            <a:off x="10241661" y="5486003"/>
            <a:ext cx="1816760" cy="27398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Sentinel-2, Lake Natron, Africa</a:t>
            </a:r>
          </a:p>
        </p:txBody>
      </p:sp>
    </p:spTree>
    <p:extLst>
      <p:ext uri="{BB962C8B-B14F-4D97-AF65-F5344CB8AC3E}">
        <p14:creationId xmlns:p14="http://schemas.microsoft.com/office/powerpoint/2010/main" val="3373068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BB3BB5-2ACC-614E-BC86-67019DA09D62}"/>
              </a:ext>
            </a:extLst>
          </p:cNvPr>
          <p:cNvSpPr/>
          <p:nvPr/>
        </p:nvSpPr>
        <p:spPr>
          <a:xfrm>
            <a:off x="7672388" y="604361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0C592FF3-3CD7-EC49-B451-FD8496E2B26F}"/>
              </a:ext>
            </a:extLst>
          </p:cNvPr>
          <p:cNvGraphicFramePr>
            <a:graphicFrameLocks noGrp="1"/>
          </p:cNvGraphicFramePr>
          <p:nvPr>
            <p:extLst>
              <p:ext uri="{D42A27DB-BD31-4B8C-83A1-F6EECF244321}">
                <p14:modId xmlns:p14="http://schemas.microsoft.com/office/powerpoint/2010/main" val="1032711020"/>
              </p:ext>
            </p:extLst>
          </p:nvPr>
        </p:nvGraphicFramePr>
        <p:xfrm>
          <a:off x="61931" y="141362"/>
          <a:ext cx="12011007" cy="6716637"/>
        </p:xfrm>
        <a:graphic>
          <a:graphicData uri="http://schemas.openxmlformats.org/drawingml/2006/table">
            <a:tbl>
              <a:tblPr>
                <a:tableStyleId>{5C22544A-7EE6-4342-B048-85BDC9FD1C3A}</a:tableStyleId>
              </a:tblPr>
              <a:tblGrid>
                <a:gridCol w="1637650">
                  <a:extLst>
                    <a:ext uri="{9D8B030D-6E8A-4147-A177-3AD203B41FA5}">
                      <a16:colId xmlns:a16="http://schemas.microsoft.com/office/drawing/2014/main" val="3414493032"/>
                    </a:ext>
                  </a:extLst>
                </a:gridCol>
                <a:gridCol w="1040878">
                  <a:extLst>
                    <a:ext uri="{9D8B030D-6E8A-4147-A177-3AD203B41FA5}">
                      <a16:colId xmlns:a16="http://schemas.microsoft.com/office/drawing/2014/main" val="182565834"/>
                    </a:ext>
                  </a:extLst>
                </a:gridCol>
                <a:gridCol w="1732176">
                  <a:extLst>
                    <a:ext uri="{9D8B030D-6E8A-4147-A177-3AD203B41FA5}">
                      <a16:colId xmlns:a16="http://schemas.microsoft.com/office/drawing/2014/main" val="86866231"/>
                    </a:ext>
                  </a:extLst>
                </a:gridCol>
                <a:gridCol w="1120908">
                  <a:extLst>
                    <a:ext uri="{9D8B030D-6E8A-4147-A177-3AD203B41FA5}">
                      <a16:colId xmlns:a16="http://schemas.microsoft.com/office/drawing/2014/main" val="1325314467"/>
                    </a:ext>
                  </a:extLst>
                </a:gridCol>
                <a:gridCol w="1763380">
                  <a:extLst>
                    <a:ext uri="{9D8B030D-6E8A-4147-A177-3AD203B41FA5}">
                      <a16:colId xmlns:a16="http://schemas.microsoft.com/office/drawing/2014/main" val="4032085764"/>
                    </a:ext>
                  </a:extLst>
                </a:gridCol>
                <a:gridCol w="956873">
                  <a:extLst>
                    <a:ext uri="{9D8B030D-6E8A-4147-A177-3AD203B41FA5}">
                      <a16:colId xmlns:a16="http://schemas.microsoft.com/office/drawing/2014/main" val="3189753586"/>
                    </a:ext>
                  </a:extLst>
                </a:gridCol>
                <a:gridCol w="1380630">
                  <a:extLst>
                    <a:ext uri="{9D8B030D-6E8A-4147-A177-3AD203B41FA5}">
                      <a16:colId xmlns:a16="http://schemas.microsoft.com/office/drawing/2014/main" val="719644892"/>
                    </a:ext>
                  </a:extLst>
                </a:gridCol>
                <a:gridCol w="1189256">
                  <a:extLst>
                    <a:ext uri="{9D8B030D-6E8A-4147-A177-3AD203B41FA5}">
                      <a16:colId xmlns:a16="http://schemas.microsoft.com/office/drawing/2014/main" val="2065181594"/>
                    </a:ext>
                  </a:extLst>
                </a:gridCol>
                <a:gridCol w="1189256">
                  <a:extLst>
                    <a:ext uri="{9D8B030D-6E8A-4147-A177-3AD203B41FA5}">
                      <a16:colId xmlns:a16="http://schemas.microsoft.com/office/drawing/2014/main" val="1094771435"/>
                    </a:ext>
                  </a:extLst>
                </a:gridCol>
              </a:tblGrid>
              <a:tr h="384618">
                <a:tc>
                  <a:txBody>
                    <a:bodyPr/>
                    <a:lstStyle/>
                    <a:p>
                      <a:pPr algn="ctr" fontAlgn="ctr"/>
                      <a:r>
                        <a:rPr lang="en-GB" sz="1200" u="none" strike="noStrike">
                          <a:effectLst/>
                        </a:rPr>
                        <a:t>Site / Characteristics</a:t>
                      </a:r>
                      <a:endParaRPr lang="en-GB" sz="1200" b="1" i="0" u="none" strike="noStrike">
                        <a:solidFill>
                          <a:srgbClr val="000000"/>
                        </a:solidFill>
                        <a:effectLst/>
                        <a:latin typeface="Calibri" panose="020F0502020204030204" pitchFamily="34" charset="0"/>
                      </a:endParaRPr>
                    </a:p>
                  </a:txBody>
                  <a:tcPr marL="2468" marR="2468" marT="2468" marB="0" anchor="ctr">
                    <a:lnR w="12700" cap="flat" cmpd="sng" algn="ctr">
                      <a:solidFill>
                        <a:schemeClr val="tx1"/>
                      </a:solidFill>
                      <a:prstDash val="solid"/>
                      <a:round/>
                      <a:headEnd type="none" w="med" len="med"/>
                      <a:tailEnd type="none" w="med" len="med"/>
                    </a:lnR>
                  </a:tcPr>
                </a:tc>
                <a:tc>
                  <a:txBody>
                    <a:bodyPr/>
                    <a:lstStyle/>
                    <a:p>
                      <a:pPr algn="ctr" fontAlgn="ctr"/>
                      <a:r>
                        <a:rPr lang="en-GB" sz="1200" b="1" u="none" strike="noStrike" dirty="0" err="1">
                          <a:effectLst/>
                        </a:rPr>
                        <a:t>Jarvselja</a:t>
                      </a:r>
                      <a:endParaRPr lang="en-GB" sz="1200" b="1" i="0" u="none" strike="noStrike" dirty="0">
                        <a:solidFill>
                          <a:srgbClr val="000000"/>
                        </a:solidFill>
                        <a:effectLst/>
                        <a:latin typeface="Arial" panose="020B060402020202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b="1" u="none" strike="noStrike" dirty="0" err="1">
                          <a:effectLst/>
                        </a:rPr>
                        <a:t>Hainich</a:t>
                      </a:r>
                      <a:endParaRPr lang="en-GB" sz="1200" b="1" i="0" u="none" strike="noStrike" dirty="0">
                        <a:solidFill>
                          <a:srgbClr val="000000"/>
                        </a:solidFill>
                        <a:effectLst/>
                        <a:latin typeface="Arial" panose="020B060402020202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b="1" u="none" strike="noStrike" dirty="0" err="1">
                          <a:effectLst/>
                        </a:rPr>
                        <a:t>Lonzee</a:t>
                      </a:r>
                      <a:endParaRPr lang="en-GB" sz="1200" b="1" i="0" u="none" strike="noStrike" dirty="0">
                        <a:solidFill>
                          <a:srgbClr val="000000"/>
                        </a:solidFill>
                        <a:effectLst/>
                        <a:latin typeface="Arial" panose="020B060402020202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b="1" u="none" strike="noStrike" dirty="0" err="1">
                          <a:effectLst/>
                        </a:rPr>
                        <a:t>Hyytiala</a:t>
                      </a:r>
                      <a:r>
                        <a:rPr lang="en-GB" sz="1200" b="1" u="none" strike="noStrike" dirty="0">
                          <a:effectLst/>
                        </a:rPr>
                        <a:t> (SMEAR II)</a:t>
                      </a:r>
                      <a:endParaRPr lang="en-GB" sz="1200" b="1" i="0" u="none" strike="noStrike" dirty="0">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b="1" u="none" strike="noStrike" dirty="0" err="1">
                          <a:effectLst/>
                        </a:rPr>
                        <a:t>Juelich</a:t>
                      </a:r>
                      <a:endParaRPr lang="en-GB" sz="1200" b="1" i="0" u="none" strike="noStrike" dirty="0">
                        <a:solidFill>
                          <a:srgbClr val="000000"/>
                        </a:solidFill>
                        <a:effectLst/>
                        <a:latin typeface="Arial" panose="020B060402020202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b="1" u="none" strike="noStrike" dirty="0" err="1">
                          <a:effectLst/>
                        </a:rPr>
                        <a:t>Tharandt</a:t>
                      </a:r>
                      <a:endParaRPr lang="en-GB" sz="1200" b="1" i="0" u="none" strike="noStrike" dirty="0">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b="1" u="none" strike="noStrike" dirty="0" err="1">
                          <a:effectLst/>
                        </a:rPr>
                        <a:t>Fontainbleau</a:t>
                      </a:r>
                      <a:r>
                        <a:rPr lang="en-GB" sz="1200" b="1" u="none" strike="noStrike" dirty="0">
                          <a:effectLst/>
                        </a:rPr>
                        <a:t> (</a:t>
                      </a:r>
                      <a:r>
                        <a:rPr lang="en-GB" sz="1200" b="1" u="none" strike="noStrike" dirty="0" err="1">
                          <a:effectLst/>
                        </a:rPr>
                        <a:t>Barbeau</a:t>
                      </a:r>
                      <a:r>
                        <a:rPr lang="en-GB" sz="1200" b="1" u="none" strike="noStrike" dirty="0">
                          <a:effectLst/>
                        </a:rPr>
                        <a:t>)</a:t>
                      </a:r>
                      <a:endParaRPr lang="en-GB" sz="1200" b="1" i="0" u="none" strike="noStrike" dirty="0">
                        <a:solidFill>
                          <a:srgbClr val="000000"/>
                        </a:solidFill>
                        <a:effectLst/>
                        <a:latin typeface="Arial" panose="020B060402020202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b="1" i="0" u="none" strike="noStrike" dirty="0" err="1">
                          <a:solidFill>
                            <a:srgbClr val="000000"/>
                          </a:solidFill>
                          <a:effectLst/>
                          <a:latin typeface="Arial" panose="020B0604020202020204" pitchFamily="34" charset="0"/>
                        </a:rPr>
                        <a:t>Aurade</a:t>
                      </a:r>
                      <a:endParaRPr lang="en-GB" sz="1200" b="1" i="0" u="none" strike="noStrike" dirty="0">
                        <a:solidFill>
                          <a:srgbClr val="000000"/>
                        </a:solidFill>
                        <a:effectLst/>
                        <a:latin typeface="Arial" panose="020B060402020202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84820316"/>
                  </a:ext>
                </a:extLst>
              </a:tr>
              <a:tr h="193598">
                <a:tc>
                  <a:txBody>
                    <a:bodyPr/>
                    <a:lstStyle/>
                    <a:p>
                      <a:pPr algn="l" fontAlgn="ctr"/>
                      <a:r>
                        <a:rPr lang="en-GB" sz="1200" u="none" strike="noStrike">
                          <a:effectLst/>
                        </a:rPr>
                        <a:t>Location</a:t>
                      </a:r>
                      <a:endParaRPr lang="en-GB" sz="1200" b="0" i="0" u="none" strike="noStrike">
                        <a:solidFill>
                          <a:srgbClr val="000000"/>
                        </a:solidFill>
                        <a:effectLst/>
                        <a:latin typeface="Calibri" panose="020F0502020204030204" pitchFamily="34" charset="0"/>
                      </a:endParaRPr>
                    </a:p>
                  </a:txBody>
                  <a:tcPr marL="2468" marR="2468" marT="2468" marB="0" anchor="ctr">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Estonia</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Germany</a:t>
                      </a:r>
                      <a:endParaRPr lang="en-GB" sz="1200" b="0" i="0" u="none" strike="noStrike">
                        <a:solidFill>
                          <a:srgbClr val="000000"/>
                        </a:solidFill>
                        <a:effectLst/>
                        <a:latin typeface="Arial1"/>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Belgium</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Finland</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Germany</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Germany</a:t>
                      </a:r>
                      <a:endParaRPr lang="en-GB" sz="1200" b="0" i="0" u="none" strike="noStrike">
                        <a:solidFill>
                          <a:srgbClr val="000000"/>
                        </a:solidFill>
                        <a:effectLst/>
                        <a:latin typeface="Arial1"/>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dirty="0">
                          <a:effectLst/>
                        </a:rPr>
                        <a:t>France</a:t>
                      </a:r>
                      <a:endParaRPr lang="en-GB" sz="1200" b="0" i="0" u="none" strike="noStrike" dirty="0">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b="0" i="0" u="none" strike="noStrike" dirty="0">
                          <a:solidFill>
                            <a:srgbClr val="000000"/>
                          </a:solidFill>
                          <a:effectLst/>
                          <a:latin typeface="Calibri" panose="020F0502020204030204" pitchFamily="34" charset="0"/>
                        </a:rPr>
                        <a:t>France</a:t>
                      </a: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1860381"/>
                  </a:ext>
                </a:extLst>
              </a:tr>
              <a:tr h="384618">
                <a:tc>
                  <a:txBody>
                    <a:bodyPr/>
                    <a:lstStyle/>
                    <a:p>
                      <a:pPr algn="l" fontAlgn="ctr"/>
                      <a:r>
                        <a:rPr lang="en-GB" sz="1200" u="none" strike="noStrike">
                          <a:effectLst/>
                        </a:rPr>
                        <a:t>Vegetation type</a:t>
                      </a:r>
                      <a:endParaRPr lang="en-GB" sz="1200" b="0" i="0" u="none" strike="noStrike">
                        <a:solidFill>
                          <a:srgbClr val="000000"/>
                        </a:solidFill>
                        <a:effectLst/>
                        <a:latin typeface="Calibri" panose="020F0502020204030204" pitchFamily="34" charset="0"/>
                      </a:endParaRPr>
                    </a:p>
                  </a:txBody>
                  <a:tcPr marL="2468" marR="2468" marT="2468" marB="0" anchor="ctr">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Mixed forest</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broadleaf, deciduous</a:t>
                      </a:r>
                      <a:endParaRPr lang="en-GB" sz="1200" b="0" i="0" u="none" strike="noStrike">
                        <a:solidFill>
                          <a:srgbClr val="000000"/>
                        </a:solidFill>
                        <a:effectLst/>
                        <a:latin typeface="Arial1"/>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agricultural</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needleleaf, evergreen</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managed grassland</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needleleaf, evergreen</a:t>
                      </a:r>
                      <a:endParaRPr lang="en-GB" sz="1200" b="0" i="0" u="none" strike="noStrike">
                        <a:solidFill>
                          <a:srgbClr val="000000"/>
                        </a:solidFill>
                        <a:effectLst/>
                        <a:latin typeface="Arial1"/>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broadleaf, deciduous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b="0" i="0" u="none" strike="noStrike" dirty="0">
                          <a:solidFill>
                            <a:srgbClr val="000000"/>
                          </a:solidFill>
                          <a:effectLst/>
                          <a:latin typeface="Calibri" panose="020F0502020204030204" pitchFamily="34" charset="0"/>
                        </a:rPr>
                        <a:t>agricultural</a:t>
                      </a: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49776285"/>
                  </a:ext>
                </a:extLst>
              </a:tr>
              <a:tr h="766658">
                <a:tc>
                  <a:txBody>
                    <a:bodyPr/>
                    <a:lstStyle/>
                    <a:p>
                      <a:pPr algn="l" fontAlgn="ctr"/>
                      <a:r>
                        <a:rPr lang="en-GB" sz="1200" u="none" strike="noStrike">
                          <a:effectLst/>
                        </a:rPr>
                        <a:t>Homogeneous vegetation cover at least (1km x 1km)</a:t>
                      </a:r>
                      <a:r>
                        <a:rPr lang="en-GB" sz="1200" u="none" strike="noStrike" baseline="30000">
                          <a:effectLst/>
                        </a:rPr>
                        <a:t> </a:t>
                      </a:r>
                      <a:r>
                        <a:rPr lang="en-GB" sz="1200" u="none" strike="noStrike">
                          <a:effectLst/>
                        </a:rPr>
                        <a:t>or greater</a:t>
                      </a:r>
                      <a:endParaRPr lang="en-GB" sz="1200" b="0" i="0" u="none" strike="noStrike">
                        <a:solidFill>
                          <a:srgbClr val="000000"/>
                        </a:solidFill>
                        <a:effectLst/>
                        <a:latin typeface="Calibri" panose="020F0502020204030204" pitchFamily="34" charset="0"/>
                      </a:endParaRPr>
                    </a:p>
                  </a:txBody>
                  <a:tcPr marL="2468" marR="2468" marT="2468" marB="0" anchor="ctr">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no</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 (different stand ages)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No</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 (in terms of mixed forest type and stand ages)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dirty="0">
                          <a:effectLst/>
                        </a:rPr>
                        <a:t>No</a:t>
                      </a:r>
                      <a:endParaRPr lang="en-GB" sz="1200" b="0" i="0" u="none" strike="noStrike" dirty="0">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b="0" i="0" u="none" strike="noStrike" dirty="0">
                          <a:solidFill>
                            <a:srgbClr val="000000"/>
                          </a:solidFill>
                          <a:effectLst/>
                          <a:latin typeface="Calibri" panose="020F0502020204030204" pitchFamily="34" charset="0"/>
                        </a:rPr>
                        <a:t>No</a:t>
                      </a: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18098967"/>
                  </a:ext>
                </a:extLst>
              </a:tr>
              <a:tr h="1530739">
                <a:tc>
                  <a:txBody>
                    <a:bodyPr/>
                    <a:lstStyle/>
                    <a:p>
                      <a:pPr algn="l" fontAlgn="ctr"/>
                      <a:r>
                        <a:rPr lang="en-GB" sz="1200" u="none" strike="noStrike">
                          <a:effectLst/>
                        </a:rPr>
                        <a:t>Homogeneous vegetation cover at least (300m x 300m)</a:t>
                      </a:r>
                      <a:r>
                        <a:rPr lang="en-GB" sz="1200" u="none" strike="noStrike" baseline="30000">
                          <a:effectLst/>
                        </a:rPr>
                        <a:t> </a:t>
                      </a:r>
                      <a:r>
                        <a:rPr lang="en-GB" sz="1200" u="none" strike="noStrike">
                          <a:effectLst/>
                        </a:rPr>
                        <a:t>(with at least 2x - 3x area surrounding having similar spectral characteristics)</a:t>
                      </a:r>
                      <a:endParaRPr lang="en-GB" sz="1200" b="0" i="0" u="none" strike="noStrike">
                        <a:solidFill>
                          <a:srgbClr val="000000"/>
                        </a:solidFill>
                        <a:effectLst/>
                        <a:latin typeface="Calibri" panose="020F0502020204030204" pitchFamily="34" charset="0"/>
                      </a:endParaRPr>
                    </a:p>
                  </a:txBody>
                  <a:tcPr marL="2468" marR="2468" marT="2468" marB="0" anchor="ctr">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 (in terms of mixed forest type and stand ages)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b="0" i="0" u="none" strike="noStrike" dirty="0">
                          <a:solidFill>
                            <a:srgbClr val="000000"/>
                          </a:solidFill>
                          <a:effectLst/>
                          <a:latin typeface="Calibri" panose="020F0502020204030204" pitchFamily="34" charset="0"/>
                        </a:rPr>
                        <a:t>Yes (just about…)</a:t>
                      </a: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91119976"/>
                  </a:ext>
                </a:extLst>
              </a:tr>
              <a:tr h="193598">
                <a:tc>
                  <a:txBody>
                    <a:bodyPr/>
                    <a:lstStyle/>
                    <a:p>
                      <a:pPr algn="l" fontAlgn="ctr"/>
                      <a:r>
                        <a:rPr lang="en-GB" sz="1200" u="none" strike="noStrike" dirty="0">
                          <a:effectLst/>
                        </a:rPr>
                        <a:t>Relatively flat terrain</a:t>
                      </a:r>
                      <a:endParaRPr lang="en-GB" sz="1200" b="0" i="0" u="none" strike="noStrike" dirty="0">
                        <a:solidFill>
                          <a:srgbClr val="000000"/>
                        </a:solidFill>
                        <a:effectLst/>
                        <a:latin typeface="Calibri" panose="020F0502020204030204" pitchFamily="34" charset="0"/>
                      </a:endParaRPr>
                    </a:p>
                  </a:txBody>
                  <a:tcPr marL="2468" marR="2468" marT="2468" marB="0" anchor="ctr">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dirty="0">
                          <a:effectLst/>
                        </a:rPr>
                        <a:t>slight slope</a:t>
                      </a:r>
                      <a:endParaRPr lang="en-GB" sz="1200" b="0" i="0" u="none" strike="noStrike" dirty="0">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undulating</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dirty="0">
                          <a:effectLst/>
                        </a:rPr>
                        <a:t>Yes</a:t>
                      </a:r>
                      <a:endParaRPr lang="en-GB" sz="1200" b="0" i="0" u="none" strike="noStrike" dirty="0">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b="0" i="0" u="none" strike="noStrike" dirty="0">
                          <a:solidFill>
                            <a:srgbClr val="000000"/>
                          </a:solidFill>
                          <a:effectLst/>
                          <a:latin typeface="Calibri" panose="020F0502020204030204" pitchFamily="34" charset="0"/>
                        </a:rPr>
                        <a:t>Slight valley</a:t>
                      </a: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39780341"/>
                  </a:ext>
                </a:extLst>
              </a:tr>
              <a:tr h="575638">
                <a:tc>
                  <a:txBody>
                    <a:bodyPr/>
                    <a:lstStyle/>
                    <a:p>
                      <a:pPr algn="l" fontAlgn="ctr"/>
                      <a:r>
                        <a:rPr lang="en-GB" sz="1200" u="none" strike="noStrike" dirty="0">
                          <a:effectLst/>
                        </a:rPr>
                        <a:t>Above / Canopy access via tower or similar</a:t>
                      </a:r>
                      <a:endParaRPr lang="en-GB" sz="1200" b="0" i="0" u="none" strike="noStrike" dirty="0">
                        <a:solidFill>
                          <a:srgbClr val="000000"/>
                        </a:solidFill>
                        <a:effectLst/>
                        <a:latin typeface="Calibri" panose="020F0502020204030204" pitchFamily="34" charset="0"/>
                      </a:endParaRPr>
                    </a:p>
                  </a:txBody>
                  <a:tcPr marL="2468" marR="2468" marT="2468" marB="0" anchor="ctr">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 130m tower</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 walk-up tower</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crop measurement micromasts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128m, 35m, 18m towers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canopy tower for flux measurments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dirty="0">
                          <a:effectLst/>
                        </a:rPr>
                        <a:t>Yes</a:t>
                      </a:r>
                      <a:endParaRPr lang="en-GB" sz="1200" b="0" i="0" u="none" strike="noStrike" dirty="0">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b="0" i="0" u="none" strike="noStrike" dirty="0">
                          <a:solidFill>
                            <a:srgbClr val="000000"/>
                          </a:solidFill>
                          <a:effectLst/>
                          <a:latin typeface="Calibri" panose="020F0502020204030204" pitchFamily="34" charset="0"/>
                        </a:rPr>
                        <a:t>yes</a:t>
                      </a: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57862999"/>
                  </a:ext>
                </a:extLst>
              </a:tr>
              <a:tr h="384618">
                <a:tc>
                  <a:txBody>
                    <a:bodyPr/>
                    <a:lstStyle/>
                    <a:p>
                      <a:pPr algn="l" fontAlgn="ctr"/>
                      <a:r>
                        <a:rPr lang="en-GB" sz="1200" u="none" strike="noStrike" dirty="0" err="1">
                          <a:effectLst/>
                        </a:rPr>
                        <a:t>Aeronet</a:t>
                      </a:r>
                      <a:r>
                        <a:rPr lang="en-GB" sz="1200" u="none" strike="noStrike" dirty="0">
                          <a:effectLst/>
                        </a:rPr>
                        <a:t> sensor or similar</a:t>
                      </a:r>
                      <a:endParaRPr lang="en-GB" sz="1200" b="0" i="0" u="none" strike="noStrike" dirty="0">
                        <a:solidFill>
                          <a:srgbClr val="000000"/>
                        </a:solidFill>
                        <a:effectLst/>
                        <a:latin typeface="Calibri" panose="020F0502020204030204" pitchFamily="34" charset="0"/>
                      </a:endParaRPr>
                    </a:p>
                  </a:txBody>
                  <a:tcPr marL="2468" marR="2468" marT="2468" marB="0" anchor="ctr">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No</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dirty="0">
                          <a:effectLst/>
                        </a:rPr>
                        <a:t>Yes</a:t>
                      </a:r>
                      <a:endParaRPr lang="en-GB" sz="1200" b="0" i="0" u="none" strike="noStrike" dirty="0">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37858208"/>
                  </a:ext>
                </a:extLst>
              </a:tr>
              <a:tr h="384618">
                <a:tc>
                  <a:txBody>
                    <a:bodyPr/>
                    <a:lstStyle/>
                    <a:p>
                      <a:pPr algn="l" fontAlgn="ctr"/>
                      <a:r>
                        <a:rPr lang="en-GB" sz="1200" u="none" strike="noStrike">
                          <a:effectLst/>
                        </a:rPr>
                        <a:t>Suitable area for launching UAV</a:t>
                      </a:r>
                      <a:endParaRPr lang="en-GB" sz="1200" b="0" i="0" u="none" strike="noStrike">
                        <a:solidFill>
                          <a:srgbClr val="000000"/>
                        </a:solidFill>
                        <a:effectLst/>
                        <a:latin typeface="Calibri" panose="020F0502020204030204" pitchFamily="34" charset="0"/>
                      </a:endParaRPr>
                    </a:p>
                  </a:txBody>
                  <a:tcPr marL="2468" marR="2468" marT="2468" marB="0" anchor="ctr">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b="0" i="0" u="none" strike="noStrike" dirty="0">
                          <a:solidFill>
                            <a:srgbClr val="000000"/>
                          </a:solidFill>
                          <a:effectLst/>
                          <a:latin typeface="Calibri" panose="020F0502020204030204" pitchFamily="34" charset="0"/>
                        </a:rPr>
                        <a:t>yes</a:t>
                      </a: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44123405"/>
                  </a:ext>
                </a:extLst>
              </a:tr>
              <a:tr h="384618">
                <a:tc>
                  <a:txBody>
                    <a:bodyPr/>
                    <a:lstStyle/>
                    <a:p>
                      <a:pPr algn="l" fontAlgn="ctr"/>
                      <a:r>
                        <a:rPr lang="en-GB" sz="1200" u="none" strike="noStrike">
                          <a:effectLst/>
                        </a:rPr>
                        <a:t>power for recharging equipment</a:t>
                      </a:r>
                      <a:endParaRPr lang="en-GB" sz="1200" b="0" i="0" u="none" strike="noStrike">
                        <a:solidFill>
                          <a:srgbClr val="000000"/>
                        </a:solidFill>
                        <a:effectLst/>
                        <a:latin typeface="Calibri" panose="020F0502020204030204" pitchFamily="34" charset="0"/>
                      </a:endParaRPr>
                    </a:p>
                  </a:txBody>
                  <a:tcPr marL="2468" marR="2468" marT="2468" marB="0" anchor="ctr">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No</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No</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dirty="0">
                          <a:effectLst/>
                        </a:rPr>
                        <a:t>No</a:t>
                      </a:r>
                      <a:endParaRPr lang="en-GB" sz="1200" b="0" i="0" u="none" strike="noStrike" dirty="0">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b="0" i="0" u="none" strike="noStrike" dirty="0">
                          <a:solidFill>
                            <a:srgbClr val="000000"/>
                          </a:solidFill>
                          <a:effectLst/>
                          <a:latin typeface="Calibri" panose="020F0502020204030204" pitchFamily="34" charset="0"/>
                        </a:rPr>
                        <a:t>yes</a:t>
                      </a: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7622692"/>
                  </a:ext>
                </a:extLst>
              </a:tr>
              <a:tr h="575638">
                <a:tc>
                  <a:txBody>
                    <a:bodyPr/>
                    <a:lstStyle/>
                    <a:p>
                      <a:pPr algn="l" fontAlgn="b"/>
                      <a:r>
                        <a:rPr lang="en-GB" sz="1200" u="none" strike="noStrike" dirty="0">
                          <a:effectLst/>
                        </a:rPr>
                        <a:t>Site management for maintenance and troubleshooting</a:t>
                      </a:r>
                      <a:endParaRPr lang="en-GB" sz="1200" b="0" i="0" u="none" strike="noStrike" dirty="0">
                        <a:solidFill>
                          <a:srgbClr val="000000"/>
                        </a:solidFill>
                        <a:effectLst/>
                        <a:latin typeface="Calibri" panose="020F0502020204030204" pitchFamily="34" charset="0"/>
                      </a:endParaRPr>
                    </a:p>
                  </a:txBody>
                  <a:tcPr marL="2468" marR="2468" marT="2468" marB="0" anchor="b">
                    <a:lnR w="12700" cap="flat" cmpd="sng" algn="ctr">
                      <a:solidFill>
                        <a:schemeClr val="tx1"/>
                      </a:solidFill>
                      <a:prstDash val="solid"/>
                      <a:round/>
                      <a:headEnd type="none" w="med" len="med"/>
                      <a:tailEnd type="none" w="med" len="med"/>
                    </a:lnR>
                  </a:tcPr>
                </a:tc>
                <a:tc>
                  <a:txBody>
                    <a:bodyPr/>
                    <a:lstStyle/>
                    <a:p>
                      <a:pPr algn="ctr" fontAlgn="b"/>
                      <a:r>
                        <a:rPr lang="en-GB" sz="1200" u="none" strike="noStrike" dirty="0">
                          <a:effectLst/>
                        </a:rPr>
                        <a:t>Tartu Observatory</a:t>
                      </a:r>
                      <a:endParaRPr lang="en-GB" sz="1200" b="0" i="0" u="none" strike="noStrike" dirty="0">
                        <a:solidFill>
                          <a:srgbClr val="000000"/>
                        </a:solidFill>
                        <a:effectLst/>
                        <a:latin typeface="Calibri" panose="020F0502020204030204" pitchFamily="34" charset="0"/>
                      </a:endParaRPr>
                    </a:p>
                  </a:txBody>
                  <a:tcPr marL="2468" marR="2468" marT="2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a:effectLst/>
                        </a:rPr>
                        <a:t>yes</a:t>
                      </a:r>
                      <a:endParaRPr lang="en-GB" sz="1200" b="0" i="0" u="none" strike="noStrike">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dirty="0">
                          <a:effectLst/>
                        </a:rPr>
                        <a:t>ESE Lab </a:t>
                      </a:r>
                      <a:endParaRPr lang="en-GB" sz="1200" b="0" i="0" u="none" strike="noStrike" dirty="0">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b="0" i="0" u="none" strike="noStrike" dirty="0">
                          <a:solidFill>
                            <a:srgbClr val="000000"/>
                          </a:solidFill>
                          <a:effectLst/>
                          <a:latin typeface="Calibri" panose="020F0502020204030204" pitchFamily="34" charset="0"/>
                        </a:rPr>
                        <a:t>CESBIO</a:t>
                      </a: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9554731"/>
                  </a:ext>
                </a:extLst>
              </a:tr>
              <a:tr h="957678">
                <a:tc>
                  <a:txBody>
                    <a:bodyPr/>
                    <a:lstStyle/>
                    <a:p>
                      <a:pPr algn="l" fontAlgn="b"/>
                      <a:r>
                        <a:rPr lang="en-GB" sz="1200" u="none" strike="noStrike" dirty="0">
                          <a:effectLst/>
                        </a:rPr>
                        <a:t>Association with other network (i.e. FLUXNET, ICOS, LTER, CEOS)</a:t>
                      </a:r>
                      <a:endParaRPr lang="en-GB" sz="1200" b="0" i="0" u="none" strike="noStrike" dirty="0">
                        <a:solidFill>
                          <a:srgbClr val="000000"/>
                        </a:solidFill>
                        <a:effectLst/>
                        <a:latin typeface="Calibri" panose="020F0502020204030204" pitchFamily="34" charset="0"/>
                      </a:endParaRPr>
                    </a:p>
                  </a:txBody>
                  <a:tcPr marL="2468" marR="2468" marT="2468" marB="0" anchor="ctr">
                    <a:lnR w="12700" cap="flat" cmpd="sng" algn="ctr">
                      <a:solidFill>
                        <a:schemeClr val="tx1"/>
                      </a:solidFill>
                      <a:prstDash val="solid"/>
                      <a:round/>
                      <a:headEnd type="none" w="med" len="med"/>
                      <a:tailEnd type="none" w="med" len="med"/>
                    </a:lnR>
                  </a:tcPr>
                </a:tc>
                <a:tc>
                  <a:txBody>
                    <a:bodyPr/>
                    <a:lstStyle/>
                    <a:p>
                      <a:pPr algn="ctr" fontAlgn="b"/>
                      <a:r>
                        <a:rPr lang="en-GB" sz="1200" u="none" strike="noStrike" dirty="0">
                          <a:effectLst/>
                        </a:rPr>
                        <a:t>ICOS</a:t>
                      </a:r>
                      <a:endParaRPr lang="en-GB" sz="1200" b="0" i="0" u="none" strike="noStrike" dirty="0">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dirty="0">
                          <a:effectLst/>
                        </a:rPr>
                        <a:t>ICOS, GBOV phase 2</a:t>
                      </a:r>
                      <a:endParaRPr lang="en-GB" sz="1200" b="0" i="0" u="none" strike="noStrike" dirty="0">
                        <a:solidFill>
                          <a:srgbClr val="000000"/>
                        </a:solidFill>
                        <a:effectLst/>
                        <a:latin typeface="Arial2"/>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dirty="0">
                          <a:effectLst/>
                        </a:rPr>
                        <a:t>ICOS, </a:t>
                      </a:r>
                      <a:r>
                        <a:rPr lang="en-GB" sz="1200" u="none" strike="noStrike" dirty="0" err="1">
                          <a:effectLst/>
                        </a:rPr>
                        <a:t>CarboEuropeIP</a:t>
                      </a:r>
                      <a:endParaRPr lang="en-GB" sz="1200" b="0" i="0" u="none" strike="noStrike" dirty="0">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dirty="0" err="1">
                          <a:effectLst/>
                        </a:rPr>
                        <a:t>CarboExtreme</a:t>
                      </a:r>
                      <a:r>
                        <a:rPr lang="en-GB" sz="1200" u="none" strike="noStrike" dirty="0">
                          <a:effectLst/>
                        </a:rPr>
                        <a:t>, ICOS, </a:t>
                      </a:r>
                      <a:r>
                        <a:rPr lang="en-GB" sz="1200" u="none" strike="noStrike" dirty="0" err="1">
                          <a:effectLst/>
                        </a:rPr>
                        <a:t>InGOS</a:t>
                      </a:r>
                      <a:r>
                        <a:rPr lang="en-GB" sz="1200" u="none" strike="noStrike" dirty="0">
                          <a:effectLst/>
                        </a:rPr>
                        <a:t>, GHG-Europe, IMECC, </a:t>
                      </a:r>
                      <a:r>
                        <a:rPr lang="en-GB" sz="1200" u="none" strike="noStrike" dirty="0" err="1">
                          <a:effectLst/>
                        </a:rPr>
                        <a:t>EuroFlux</a:t>
                      </a:r>
                      <a:r>
                        <a:rPr lang="en-GB" sz="1200" u="none" strike="noStrike" dirty="0">
                          <a:effectLst/>
                        </a:rPr>
                        <a:t>, </a:t>
                      </a:r>
                      <a:r>
                        <a:rPr lang="en-GB" sz="1200" u="none" strike="noStrike" dirty="0" err="1">
                          <a:effectLst/>
                        </a:rPr>
                        <a:t>CarboEuroFlux</a:t>
                      </a:r>
                      <a:r>
                        <a:rPr lang="en-GB" sz="1200" u="none" strike="noStrike" dirty="0">
                          <a:effectLst/>
                        </a:rPr>
                        <a:t>, </a:t>
                      </a:r>
                      <a:r>
                        <a:rPr lang="en-GB" sz="1200" u="none" strike="noStrike" dirty="0" err="1">
                          <a:effectLst/>
                        </a:rPr>
                        <a:t>CarboEuropeIP</a:t>
                      </a:r>
                      <a:endParaRPr lang="en-GB" sz="1200" b="0" i="0" u="none" strike="noStrike" dirty="0">
                        <a:solidFill>
                          <a:srgbClr val="000000"/>
                        </a:solidFill>
                        <a:effectLst/>
                        <a:latin typeface="ArialMT"/>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dirty="0" err="1">
                          <a:effectLst/>
                        </a:rPr>
                        <a:t>Fluxnet</a:t>
                      </a:r>
                      <a:br>
                        <a:rPr lang="en-GB" sz="1200" u="none" strike="noStrike" dirty="0">
                          <a:effectLst/>
                        </a:rPr>
                      </a:br>
                      <a:r>
                        <a:rPr lang="en-GB" sz="1200" u="none" strike="noStrike" dirty="0">
                          <a:effectLst/>
                        </a:rPr>
                        <a:t>ICOS</a:t>
                      </a:r>
                      <a:br>
                        <a:rPr lang="en-GB" sz="1200" u="none" strike="noStrike" dirty="0">
                          <a:effectLst/>
                        </a:rPr>
                      </a:br>
                      <a:r>
                        <a:rPr lang="en-GB" sz="1200" u="none" strike="noStrike" dirty="0">
                          <a:effectLst/>
                        </a:rPr>
                        <a:t>TERENO</a:t>
                      </a:r>
                      <a:endParaRPr lang="en-GB" sz="1200" b="0" i="0" u="none" strike="noStrike" dirty="0">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dirty="0" err="1">
                          <a:effectLst/>
                        </a:rPr>
                        <a:t>CarboExtreme</a:t>
                      </a:r>
                      <a:r>
                        <a:rPr lang="en-GB" sz="1200" u="none" strike="noStrike" dirty="0">
                          <a:effectLst/>
                        </a:rPr>
                        <a:t>, ICOS, </a:t>
                      </a:r>
                      <a:r>
                        <a:rPr lang="en-GB" sz="1200" u="none" strike="noStrike" dirty="0" err="1">
                          <a:effectLst/>
                        </a:rPr>
                        <a:t>EuroFlux</a:t>
                      </a:r>
                      <a:r>
                        <a:rPr lang="en-GB" sz="1200" u="none" strike="noStrike" dirty="0">
                          <a:effectLst/>
                        </a:rPr>
                        <a:t>, </a:t>
                      </a:r>
                      <a:r>
                        <a:rPr lang="en-GB" sz="1200" u="none" strike="noStrike" dirty="0" err="1">
                          <a:effectLst/>
                        </a:rPr>
                        <a:t>CarboEuroFlux</a:t>
                      </a:r>
                      <a:r>
                        <a:rPr lang="en-GB" sz="1200" u="none" strike="noStrike" dirty="0">
                          <a:effectLst/>
                        </a:rPr>
                        <a:t>, </a:t>
                      </a:r>
                      <a:r>
                        <a:rPr lang="en-GB" sz="1200" u="none" strike="noStrike" dirty="0" err="1">
                          <a:effectLst/>
                        </a:rPr>
                        <a:t>CarboEuropeIP</a:t>
                      </a:r>
                      <a:endParaRPr lang="en-GB" sz="1200" b="0" i="0" u="none" strike="noStrike" dirty="0">
                        <a:solidFill>
                          <a:srgbClr val="000000"/>
                        </a:solidFill>
                        <a:effectLst/>
                        <a:latin typeface="Arial2"/>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u="none" strike="noStrike" dirty="0">
                          <a:effectLst/>
                        </a:rPr>
                        <a:t>ICOS</a:t>
                      </a:r>
                      <a:br>
                        <a:rPr lang="en-GB" sz="1200" u="none" strike="noStrike" dirty="0">
                          <a:effectLst/>
                        </a:rPr>
                      </a:br>
                      <a:r>
                        <a:rPr lang="en-GB" sz="1200" u="none" strike="noStrike" dirty="0" err="1">
                          <a:effectLst/>
                        </a:rPr>
                        <a:t>Fluxnet</a:t>
                      </a:r>
                      <a:endParaRPr lang="en-GB" sz="1200" b="0" i="0" u="none" strike="noStrike" dirty="0">
                        <a:solidFill>
                          <a:srgbClr val="000000"/>
                        </a:solidFill>
                        <a:effectLst/>
                        <a:latin typeface="Calibri" panose="020F0502020204030204" pitchFamily="34" charset="0"/>
                      </a:endParaRP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GB" sz="1200" b="0" i="0" u="none" strike="noStrike" dirty="0">
                          <a:solidFill>
                            <a:srgbClr val="000000"/>
                          </a:solidFill>
                          <a:effectLst/>
                          <a:latin typeface="Calibri" panose="020F0502020204030204" pitchFamily="34" charset="0"/>
                        </a:rPr>
                        <a:t>ICOS; CESBIO</a:t>
                      </a:r>
                    </a:p>
                  </a:txBody>
                  <a:tcPr marL="2468" marR="2468" marT="24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1607950"/>
                  </a:ext>
                </a:extLst>
              </a:tr>
            </a:tbl>
          </a:graphicData>
        </a:graphic>
      </p:graphicFrame>
      <p:sp>
        <p:nvSpPr>
          <p:cNvPr id="5" name="TextBox 4">
            <a:extLst>
              <a:ext uri="{FF2B5EF4-FFF2-40B4-BE49-F238E27FC236}">
                <a16:creationId xmlns:a16="http://schemas.microsoft.com/office/drawing/2014/main" id="{5FD93749-65FA-F84E-9948-EB6593193B9D}"/>
              </a:ext>
            </a:extLst>
          </p:cNvPr>
          <p:cNvSpPr txBox="1"/>
          <p:nvPr/>
        </p:nvSpPr>
        <p:spPr>
          <a:xfrm rot="20545451">
            <a:off x="3469624" y="1661195"/>
            <a:ext cx="1389615" cy="646331"/>
          </a:xfrm>
          <a:prstGeom prst="rect">
            <a:avLst/>
          </a:prstGeom>
          <a:solidFill>
            <a:srgbClr val="FFFF00"/>
          </a:solidFill>
        </p:spPr>
        <p:txBody>
          <a:bodyPr wrap="square" rtlCol="0">
            <a:spAutoFit/>
          </a:bodyPr>
          <a:lstStyle/>
          <a:p>
            <a:pPr algn="ctr"/>
            <a:r>
              <a:rPr lang="en-US" b="1" dirty="0"/>
              <a:t>Work in progress</a:t>
            </a:r>
          </a:p>
        </p:txBody>
      </p:sp>
    </p:spTree>
    <p:extLst>
      <p:ext uri="{BB962C8B-B14F-4D97-AF65-F5344CB8AC3E}">
        <p14:creationId xmlns:p14="http://schemas.microsoft.com/office/powerpoint/2010/main" val="156679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FE3480-A5E5-9B42-9148-0CD04F02D7B7}"/>
              </a:ext>
            </a:extLst>
          </p:cNvPr>
          <p:cNvSpPr/>
          <p:nvPr/>
        </p:nvSpPr>
        <p:spPr>
          <a:xfrm>
            <a:off x="164591" y="599440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3" name="Rectangle 2">
            <a:extLst>
              <a:ext uri="{FF2B5EF4-FFF2-40B4-BE49-F238E27FC236}">
                <a16:creationId xmlns:a16="http://schemas.microsoft.com/office/drawing/2014/main" id="{DDBB3BB5-2ACC-614E-BC86-67019DA09D62}"/>
              </a:ext>
            </a:extLst>
          </p:cNvPr>
          <p:cNvSpPr/>
          <p:nvPr/>
        </p:nvSpPr>
        <p:spPr>
          <a:xfrm>
            <a:off x="7672388" y="604361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2" name="TextBox 1">
            <a:extLst>
              <a:ext uri="{FF2B5EF4-FFF2-40B4-BE49-F238E27FC236}">
                <a16:creationId xmlns:a16="http://schemas.microsoft.com/office/drawing/2014/main" id="{87AA5007-A577-094B-8626-EEF5483A4B21}"/>
              </a:ext>
            </a:extLst>
          </p:cNvPr>
          <p:cNvSpPr txBox="1"/>
          <p:nvPr/>
        </p:nvSpPr>
        <p:spPr>
          <a:xfrm>
            <a:off x="164591" y="982055"/>
            <a:ext cx="11765471" cy="646331"/>
          </a:xfrm>
          <a:prstGeom prst="rect">
            <a:avLst/>
          </a:prstGeom>
          <a:noFill/>
        </p:spPr>
        <p:txBody>
          <a:bodyPr wrap="square" rtlCol="0">
            <a:spAutoFit/>
          </a:bodyPr>
          <a:lstStyle/>
          <a:p>
            <a:pPr marL="285750" indent="-285750" algn="just">
              <a:buFont typeface="Wingdings" pitchFamily="2" charset="2"/>
              <a:buChar char="v"/>
            </a:pPr>
            <a:r>
              <a:rPr lang="en-US" dirty="0"/>
              <a:t>We are currently in the process of identifying and selecting the first European sites to become part of the Supersites Network for Land Products Validation. </a:t>
            </a:r>
          </a:p>
        </p:txBody>
      </p:sp>
      <p:sp>
        <p:nvSpPr>
          <p:cNvPr id="5" name="Rectangle 4">
            <a:extLst>
              <a:ext uri="{FF2B5EF4-FFF2-40B4-BE49-F238E27FC236}">
                <a16:creationId xmlns:a16="http://schemas.microsoft.com/office/drawing/2014/main" id="{88BB33DF-38A0-9640-AC8D-F7F3E1B9B47A}"/>
              </a:ext>
            </a:extLst>
          </p:cNvPr>
          <p:cNvSpPr/>
          <p:nvPr/>
        </p:nvSpPr>
        <p:spPr>
          <a:xfrm>
            <a:off x="1940831" y="2545497"/>
            <a:ext cx="7058343" cy="646331"/>
          </a:xfrm>
          <a:prstGeom prst="rect">
            <a:avLst/>
          </a:prstGeom>
        </p:spPr>
        <p:txBody>
          <a:bodyPr wrap="none">
            <a:spAutoFit/>
          </a:bodyPr>
          <a:lstStyle/>
          <a:p>
            <a:pPr algn="just"/>
            <a:r>
              <a:rPr lang="en-US" dirty="0"/>
              <a:t>In order to do that, </a:t>
            </a:r>
            <a:r>
              <a:rPr lang="en-US" b="1" dirty="0"/>
              <a:t>we need feedback from CEOS LPV</a:t>
            </a:r>
            <a:r>
              <a:rPr lang="en-US" dirty="0"/>
              <a:t>. </a:t>
            </a:r>
          </a:p>
          <a:p>
            <a:pPr algn="just"/>
            <a:r>
              <a:rPr lang="en-US" dirty="0"/>
              <a:t>Those sites need to be in the CEOS list of Supersites.</a:t>
            </a:r>
          </a:p>
        </p:txBody>
      </p:sp>
      <p:sp>
        <p:nvSpPr>
          <p:cNvPr id="8" name="Rectangle 7">
            <a:extLst>
              <a:ext uri="{FF2B5EF4-FFF2-40B4-BE49-F238E27FC236}">
                <a16:creationId xmlns:a16="http://schemas.microsoft.com/office/drawing/2014/main" id="{8A9D4BD9-1A2D-0B42-AD67-C98F5CD948AA}"/>
              </a:ext>
            </a:extLst>
          </p:cNvPr>
          <p:cNvSpPr/>
          <p:nvPr/>
        </p:nvSpPr>
        <p:spPr>
          <a:xfrm>
            <a:off x="452033" y="1628386"/>
            <a:ext cx="11280184" cy="646331"/>
          </a:xfrm>
          <a:prstGeom prst="rect">
            <a:avLst/>
          </a:prstGeom>
        </p:spPr>
        <p:txBody>
          <a:bodyPr wrap="square">
            <a:spAutoFit/>
          </a:bodyPr>
          <a:lstStyle/>
          <a:p>
            <a:pPr algn="just"/>
            <a:r>
              <a:rPr lang="en-US" dirty="0"/>
              <a:t>They are meant to be operationally used for validation and to give ”the good example” to the other validation sites that wish to become part of the Supersites Network.</a:t>
            </a:r>
          </a:p>
        </p:txBody>
      </p:sp>
      <p:sp>
        <p:nvSpPr>
          <p:cNvPr id="9" name="Right Arrow 8">
            <a:extLst>
              <a:ext uri="{FF2B5EF4-FFF2-40B4-BE49-F238E27FC236}">
                <a16:creationId xmlns:a16="http://schemas.microsoft.com/office/drawing/2014/main" id="{A29CD830-FD01-464D-A98E-7B4F1AC7FCE3}"/>
              </a:ext>
            </a:extLst>
          </p:cNvPr>
          <p:cNvSpPr/>
          <p:nvPr/>
        </p:nvSpPr>
        <p:spPr>
          <a:xfrm>
            <a:off x="1588575" y="2690431"/>
            <a:ext cx="263471" cy="35646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0" name="TextBox 9">
            <a:extLst>
              <a:ext uri="{FF2B5EF4-FFF2-40B4-BE49-F238E27FC236}">
                <a16:creationId xmlns:a16="http://schemas.microsoft.com/office/drawing/2014/main" id="{1AAB569A-6B63-DA48-BF26-72E155940DE4}"/>
              </a:ext>
            </a:extLst>
          </p:cNvPr>
          <p:cNvSpPr txBox="1"/>
          <p:nvPr/>
        </p:nvSpPr>
        <p:spPr>
          <a:xfrm>
            <a:off x="164591" y="3735971"/>
            <a:ext cx="11765471" cy="646331"/>
          </a:xfrm>
          <a:prstGeom prst="rect">
            <a:avLst/>
          </a:prstGeom>
          <a:noFill/>
        </p:spPr>
        <p:txBody>
          <a:bodyPr wrap="square" rtlCol="0">
            <a:spAutoFit/>
          </a:bodyPr>
          <a:lstStyle/>
          <a:p>
            <a:pPr marL="285750" indent="-285750" algn="just">
              <a:buFont typeface="Wingdings" pitchFamily="2" charset="2"/>
              <a:buChar char="v"/>
            </a:pPr>
            <a:r>
              <a:rPr lang="en-US" dirty="0"/>
              <a:t>By the end of FRM4VEG Phase 2, we will ask CEOS LPV for feedback on the FRM Protocols and Procedures documents we are writing.</a:t>
            </a:r>
          </a:p>
        </p:txBody>
      </p:sp>
      <p:sp>
        <p:nvSpPr>
          <p:cNvPr id="4" name="TextBox 3">
            <a:extLst>
              <a:ext uri="{FF2B5EF4-FFF2-40B4-BE49-F238E27FC236}">
                <a16:creationId xmlns:a16="http://schemas.microsoft.com/office/drawing/2014/main" id="{056516D5-3B38-884D-A4C1-E1C738487FAC}"/>
              </a:ext>
            </a:extLst>
          </p:cNvPr>
          <p:cNvSpPr txBox="1"/>
          <p:nvPr/>
        </p:nvSpPr>
        <p:spPr>
          <a:xfrm>
            <a:off x="1940832" y="4560749"/>
            <a:ext cx="9989230" cy="2031325"/>
          </a:xfrm>
          <a:prstGeom prst="rect">
            <a:avLst/>
          </a:prstGeom>
          <a:noFill/>
        </p:spPr>
        <p:txBody>
          <a:bodyPr wrap="square" rtlCol="0">
            <a:spAutoFit/>
          </a:bodyPr>
          <a:lstStyle/>
          <a:p>
            <a:pPr algn="just"/>
            <a:r>
              <a:rPr lang="en-US" dirty="0"/>
              <a:t>We hope for </a:t>
            </a:r>
            <a:r>
              <a:rPr lang="en-US" b="1" dirty="0"/>
              <a:t>CEOS LPV endorsement</a:t>
            </a:r>
            <a:r>
              <a:rPr lang="en-US" dirty="0"/>
              <a:t> and the creation of a </a:t>
            </a:r>
            <a:r>
              <a:rPr lang="en-US" b="1" dirty="0"/>
              <a:t>related CEOS document(s)</a:t>
            </a:r>
            <a:r>
              <a:rPr lang="en-US" dirty="0"/>
              <a:t>.</a:t>
            </a:r>
          </a:p>
          <a:p>
            <a:pPr algn="just"/>
            <a:endParaRPr lang="en-US" dirty="0"/>
          </a:p>
          <a:p>
            <a:pPr algn="just"/>
            <a:r>
              <a:rPr lang="en-US" dirty="0"/>
              <a:t>Those Protocols and Procedures are meant to be adopted and implemented operationally throughout the Supersites Network for Land Validation Products at international level.</a:t>
            </a:r>
          </a:p>
          <a:p>
            <a:endParaRPr lang="en-US" dirty="0"/>
          </a:p>
        </p:txBody>
      </p:sp>
      <p:sp>
        <p:nvSpPr>
          <p:cNvPr id="11" name="Right Arrow 10">
            <a:extLst>
              <a:ext uri="{FF2B5EF4-FFF2-40B4-BE49-F238E27FC236}">
                <a16:creationId xmlns:a16="http://schemas.microsoft.com/office/drawing/2014/main" id="{8282C00D-8B2A-E246-A4F4-9A7363CC61D7}"/>
              </a:ext>
            </a:extLst>
          </p:cNvPr>
          <p:cNvSpPr/>
          <p:nvPr/>
        </p:nvSpPr>
        <p:spPr>
          <a:xfrm>
            <a:off x="1588574" y="4569984"/>
            <a:ext cx="263471" cy="35646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3" name="TextBox 12">
            <a:extLst>
              <a:ext uri="{FF2B5EF4-FFF2-40B4-BE49-F238E27FC236}">
                <a16:creationId xmlns:a16="http://schemas.microsoft.com/office/drawing/2014/main" id="{6471D974-DAD8-5E4E-9ABF-E09AA03E2F96}"/>
              </a:ext>
            </a:extLst>
          </p:cNvPr>
          <p:cNvSpPr txBox="1"/>
          <p:nvPr/>
        </p:nvSpPr>
        <p:spPr>
          <a:xfrm>
            <a:off x="150164" y="216976"/>
            <a:ext cx="7118737" cy="461665"/>
          </a:xfrm>
          <a:prstGeom prst="rect">
            <a:avLst/>
          </a:prstGeom>
          <a:noFill/>
        </p:spPr>
        <p:txBody>
          <a:bodyPr wrap="square" rtlCol="0">
            <a:spAutoFit/>
          </a:bodyPr>
          <a:lstStyle/>
          <a:p>
            <a:r>
              <a:rPr lang="en-US" sz="2400" b="1" dirty="0"/>
              <a:t>A few remarks</a:t>
            </a:r>
          </a:p>
        </p:txBody>
      </p:sp>
    </p:spTree>
    <p:extLst>
      <p:ext uri="{BB962C8B-B14F-4D97-AF65-F5344CB8AC3E}">
        <p14:creationId xmlns:p14="http://schemas.microsoft.com/office/powerpoint/2010/main" val="385138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BB3BB5-2ACC-614E-BC86-67019DA09D62}"/>
              </a:ext>
            </a:extLst>
          </p:cNvPr>
          <p:cNvSpPr/>
          <p:nvPr/>
        </p:nvSpPr>
        <p:spPr>
          <a:xfrm>
            <a:off x="7672388" y="6043613"/>
            <a:ext cx="4386262" cy="271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ADF667-995D-B049-A944-E6A268A225E8}"/>
              </a:ext>
            </a:extLst>
          </p:cNvPr>
          <p:cNvSpPr txBox="1"/>
          <p:nvPr/>
        </p:nvSpPr>
        <p:spPr>
          <a:xfrm>
            <a:off x="0" y="2469161"/>
            <a:ext cx="12193588" cy="1538883"/>
          </a:xfrm>
          <a:prstGeom prst="rect">
            <a:avLst/>
          </a:prstGeom>
          <a:noFill/>
        </p:spPr>
        <p:txBody>
          <a:bodyPr wrap="square" rtlCol="0">
            <a:spAutoFit/>
          </a:bodyPr>
          <a:lstStyle/>
          <a:p>
            <a:pPr algn="ctr"/>
            <a:r>
              <a:rPr lang="en-US" sz="2400" b="1" dirty="0">
                <a:solidFill>
                  <a:schemeClr val="bg1"/>
                </a:solidFill>
              </a:rPr>
              <a:t>At ESA we see the </a:t>
            </a:r>
          </a:p>
          <a:p>
            <a:pPr algn="ctr"/>
            <a:endParaRPr lang="en-US" sz="1100" b="1" dirty="0">
              <a:solidFill>
                <a:schemeClr val="bg1"/>
              </a:solidFill>
            </a:endParaRPr>
          </a:p>
          <a:p>
            <a:pPr algn="ctr"/>
            <a:r>
              <a:rPr lang="en-US" sz="2400" b="1" dirty="0">
                <a:solidFill>
                  <a:schemeClr val="bg1"/>
                </a:solidFill>
              </a:rPr>
              <a:t>establishment and operational exploitation of a</a:t>
            </a:r>
          </a:p>
          <a:p>
            <a:pPr algn="ctr"/>
            <a:endParaRPr lang="en-US" sz="1100" b="1" dirty="0">
              <a:solidFill>
                <a:schemeClr val="bg1"/>
              </a:solidFill>
            </a:endParaRPr>
          </a:p>
          <a:p>
            <a:pPr algn="ctr"/>
            <a:r>
              <a:rPr lang="en-US" sz="2400" b="1" dirty="0">
                <a:solidFill>
                  <a:schemeClr val="bg1"/>
                </a:solidFill>
              </a:rPr>
              <a:t> </a:t>
            </a:r>
            <a:r>
              <a:rPr lang="en-US" sz="2400" b="1" u="sng" dirty="0">
                <a:solidFill>
                  <a:schemeClr val="bg1"/>
                </a:solidFill>
              </a:rPr>
              <a:t>network of Supersites</a:t>
            </a:r>
            <a:r>
              <a:rPr lang="en-US" sz="2400" b="1" dirty="0">
                <a:solidFill>
                  <a:schemeClr val="bg1"/>
                </a:solidFill>
              </a:rPr>
              <a:t> as </a:t>
            </a:r>
            <a:r>
              <a:rPr lang="en-US" sz="2400" b="1" u="sng" dirty="0">
                <a:solidFill>
                  <a:schemeClr val="bg1"/>
                </a:solidFill>
              </a:rPr>
              <a:t>key element of Land Product Validation</a:t>
            </a:r>
            <a:r>
              <a:rPr lang="en-US" sz="2400" b="1" dirty="0">
                <a:solidFill>
                  <a:schemeClr val="bg1"/>
                </a:solidFill>
              </a:rPr>
              <a:t>.</a:t>
            </a:r>
          </a:p>
        </p:txBody>
      </p:sp>
    </p:spTree>
    <p:extLst>
      <p:ext uri="{BB962C8B-B14F-4D97-AF65-F5344CB8AC3E}">
        <p14:creationId xmlns:p14="http://schemas.microsoft.com/office/powerpoint/2010/main" val="4074325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FE3480-A5E5-9B42-9148-0CD04F02D7B7}"/>
              </a:ext>
            </a:extLst>
          </p:cNvPr>
          <p:cNvSpPr/>
          <p:nvPr/>
        </p:nvSpPr>
        <p:spPr>
          <a:xfrm>
            <a:off x="164591" y="599440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DBB3BB5-2ACC-614E-BC86-67019DA09D62}"/>
              </a:ext>
            </a:extLst>
          </p:cNvPr>
          <p:cNvSpPr/>
          <p:nvPr/>
        </p:nvSpPr>
        <p:spPr>
          <a:xfrm>
            <a:off x="7672388" y="604361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7AA5007-A577-094B-8626-EEF5483A4B21}"/>
              </a:ext>
            </a:extLst>
          </p:cNvPr>
          <p:cNvSpPr txBox="1"/>
          <p:nvPr/>
        </p:nvSpPr>
        <p:spPr>
          <a:xfrm>
            <a:off x="164591" y="982055"/>
            <a:ext cx="11765471" cy="923330"/>
          </a:xfrm>
          <a:prstGeom prst="rect">
            <a:avLst/>
          </a:prstGeom>
          <a:noFill/>
        </p:spPr>
        <p:txBody>
          <a:bodyPr wrap="square" rtlCol="0">
            <a:spAutoFit/>
          </a:bodyPr>
          <a:lstStyle/>
          <a:p>
            <a:pPr marL="285750" indent="-285750" algn="just">
              <a:buFont typeface="Wingdings" pitchFamily="2" charset="2"/>
              <a:buChar char="v"/>
            </a:pPr>
            <a:r>
              <a:rPr lang="en-US" dirty="0"/>
              <a:t>We are open for collaborations with other Entities/Institutes that have similar activities and are interested in setting up the first two European sites of the Supersites Network for Land Product Validation.</a:t>
            </a:r>
          </a:p>
        </p:txBody>
      </p:sp>
      <p:sp>
        <p:nvSpPr>
          <p:cNvPr id="13" name="TextBox 12">
            <a:extLst>
              <a:ext uri="{FF2B5EF4-FFF2-40B4-BE49-F238E27FC236}">
                <a16:creationId xmlns:a16="http://schemas.microsoft.com/office/drawing/2014/main" id="{4C1342F4-307F-3541-90DC-3E65A812EDFA}"/>
              </a:ext>
            </a:extLst>
          </p:cNvPr>
          <p:cNvSpPr txBox="1"/>
          <p:nvPr/>
        </p:nvSpPr>
        <p:spPr>
          <a:xfrm>
            <a:off x="164591" y="2225506"/>
            <a:ext cx="11765471" cy="646331"/>
          </a:xfrm>
          <a:prstGeom prst="rect">
            <a:avLst/>
          </a:prstGeom>
          <a:noFill/>
        </p:spPr>
        <p:txBody>
          <a:bodyPr wrap="square" rtlCol="0">
            <a:spAutoFit/>
          </a:bodyPr>
          <a:lstStyle/>
          <a:p>
            <a:pPr marL="285750" indent="-285750" algn="just">
              <a:buFont typeface="Wingdings" pitchFamily="2" charset="2"/>
              <a:buChar char="v"/>
            </a:pPr>
            <a:r>
              <a:rPr lang="en-US" dirty="0"/>
              <a:t>We see some potential opportunities also from the Hypernet project. We are currently investigating on it and suggestions are welcomed.</a:t>
            </a:r>
          </a:p>
        </p:txBody>
      </p:sp>
      <p:sp>
        <p:nvSpPr>
          <p:cNvPr id="8" name="TextBox 7">
            <a:extLst>
              <a:ext uri="{FF2B5EF4-FFF2-40B4-BE49-F238E27FC236}">
                <a16:creationId xmlns:a16="http://schemas.microsoft.com/office/drawing/2014/main" id="{C712805D-4CF2-9C46-931F-615045B9BBB6}"/>
              </a:ext>
            </a:extLst>
          </p:cNvPr>
          <p:cNvSpPr txBox="1"/>
          <p:nvPr/>
        </p:nvSpPr>
        <p:spPr>
          <a:xfrm>
            <a:off x="150164" y="216976"/>
            <a:ext cx="7118737" cy="461665"/>
          </a:xfrm>
          <a:prstGeom prst="rect">
            <a:avLst/>
          </a:prstGeom>
          <a:noFill/>
        </p:spPr>
        <p:txBody>
          <a:bodyPr wrap="square" rtlCol="0">
            <a:spAutoFit/>
          </a:bodyPr>
          <a:lstStyle/>
          <a:p>
            <a:r>
              <a:rPr lang="en-US" sz="2400" b="1" dirty="0"/>
              <a:t>A few remarks</a:t>
            </a:r>
          </a:p>
        </p:txBody>
      </p:sp>
    </p:spTree>
    <p:extLst>
      <p:ext uri="{BB962C8B-B14F-4D97-AF65-F5344CB8AC3E}">
        <p14:creationId xmlns:p14="http://schemas.microsoft.com/office/powerpoint/2010/main" val="122040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BB3BB5-2ACC-614E-BC86-67019DA09D62}"/>
              </a:ext>
            </a:extLst>
          </p:cNvPr>
          <p:cNvSpPr/>
          <p:nvPr/>
        </p:nvSpPr>
        <p:spPr>
          <a:xfrm>
            <a:off x="7672388" y="604361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9E91DD-3FF1-724D-B786-74AE622ADB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3588" cy="6083959"/>
          </a:xfrm>
          <a:prstGeom prst="rect">
            <a:avLst/>
          </a:prstGeom>
        </p:spPr>
      </p:pic>
      <p:sp>
        <p:nvSpPr>
          <p:cNvPr id="6" name="Titre 4">
            <a:extLst>
              <a:ext uri="{FF2B5EF4-FFF2-40B4-BE49-F238E27FC236}">
                <a16:creationId xmlns:a16="http://schemas.microsoft.com/office/drawing/2014/main" id="{24DD782E-6405-244E-951A-A01F85F8D7F8}"/>
              </a:ext>
            </a:extLst>
          </p:cNvPr>
          <p:cNvSpPr txBox="1">
            <a:spLocks/>
          </p:cNvSpPr>
          <p:nvPr/>
        </p:nvSpPr>
        <p:spPr bwMode="auto">
          <a:xfrm>
            <a:off x="8890782" y="6083959"/>
            <a:ext cx="3302806" cy="261610"/>
          </a:xfrm>
          <a:prstGeom prst="rect">
            <a:avLst/>
          </a:prstGeom>
          <a:solidFill>
            <a:srgbClr val="FFFFFF"/>
          </a:solidFill>
          <a:ln w="25400" cap="flat" cmpd="sng" algn="ctr">
            <a:solidFill>
              <a:srgbClr val="FFFFFF"/>
            </a:solidFill>
            <a:prstDash val="solid"/>
          </a:ln>
          <a:effec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4D4F53"/>
                </a:solidFill>
                <a:effectLst/>
                <a:uLnTx/>
                <a:uFillTx/>
                <a:latin typeface="Verdana"/>
                <a:ea typeface="+mj-ea"/>
                <a:cs typeface="Verdana"/>
              </a:rPr>
              <a:t>Sentinel-2 - Lake Mackay, western Australia</a:t>
            </a:r>
          </a:p>
        </p:txBody>
      </p:sp>
      <p:sp>
        <p:nvSpPr>
          <p:cNvPr id="2" name="Rounded Rectangle 1">
            <a:extLst>
              <a:ext uri="{FF2B5EF4-FFF2-40B4-BE49-F238E27FC236}">
                <a16:creationId xmlns:a16="http://schemas.microsoft.com/office/drawing/2014/main" id="{DD4B8BF1-8B32-5F4B-9350-14AB3581C66B}"/>
              </a:ext>
            </a:extLst>
          </p:cNvPr>
          <p:cNvSpPr/>
          <p:nvPr/>
        </p:nvSpPr>
        <p:spPr>
          <a:xfrm>
            <a:off x="2291787" y="307670"/>
            <a:ext cx="9766863" cy="4681019"/>
          </a:xfrm>
          <a:prstGeom prst="roundRect">
            <a:avLst>
              <a:gd name="adj" fmla="val 67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ADF667-995D-B049-A944-E6A268A225E8}"/>
              </a:ext>
            </a:extLst>
          </p:cNvPr>
          <p:cNvSpPr txBox="1"/>
          <p:nvPr/>
        </p:nvSpPr>
        <p:spPr>
          <a:xfrm>
            <a:off x="2384386" y="386309"/>
            <a:ext cx="9516352" cy="2246769"/>
          </a:xfrm>
          <a:prstGeom prst="rect">
            <a:avLst/>
          </a:prstGeom>
          <a:noFill/>
        </p:spPr>
        <p:txBody>
          <a:bodyPr wrap="square" rtlCol="0">
            <a:spAutoFit/>
          </a:bodyPr>
          <a:lstStyle/>
          <a:p>
            <a:pPr algn="just"/>
            <a:r>
              <a:rPr lang="en-US" sz="2000" dirty="0"/>
              <a:t>ESA is contributing to the establishment of such Supersite network through:</a:t>
            </a:r>
          </a:p>
          <a:p>
            <a:pPr algn="just"/>
            <a:endParaRPr lang="en-US" sz="2000" dirty="0"/>
          </a:p>
          <a:p>
            <a:pPr marL="285750" indent="-285750">
              <a:buFont typeface="Wingdings" pitchFamily="2" charset="2"/>
              <a:buChar char="Ø"/>
            </a:pPr>
            <a:r>
              <a:rPr lang="en-US" sz="2000" b="1" dirty="0"/>
              <a:t>FRM4VEG project </a:t>
            </a:r>
            <a:r>
              <a:rPr lang="en-US" sz="2000" dirty="0"/>
              <a:t>(Fiducial Reference  Measurements for Vegetation)</a:t>
            </a:r>
          </a:p>
          <a:p>
            <a:endParaRPr lang="en-US" sz="2000" dirty="0"/>
          </a:p>
          <a:p>
            <a:pPr marL="285750" indent="-285750">
              <a:buFont typeface="Wingdings" pitchFamily="2" charset="2"/>
              <a:buChar char="Ø"/>
            </a:pPr>
            <a:r>
              <a:rPr lang="en-US" sz="2000" dirty="0"/>
              <a:t>Preparation activities for the </a:t>
            </a:r>
            <a:r>
              <a:rPr lang="en-US" sz="2000" b="1" dirty="0"/>
              <a:t>BIOMASS mission</a:t>
            </a:r>
          </a:p>
          <a:p>
            <a:pPr algn="just"/>
            <a:endParaRPr lang="en-US" sz="2000" dirty="0"/>
          </a:p>
        </p:txBody>
      </p:sp>
      <p:pic>
        <p:nvPicPr>
          <p:cNvPr id="7" name="Picture 6">
            <a:extLst>
              <a:ext uri="{FF2B5EF4-FFF2-40B4-BE49-F238E27FC236}">
                <a16:creationId xmlns:a16="http://schemas.microsoft.com/office/drawing/2014/main" id="{67903D69-F0BD-CA4F-AD5F-C540CC2010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88934" y="2388419"/>
            <a:ext cx="3879273" cy="2473858"/>
          </a:xfrm>
          <a:prstGeom prst="rect">
            <a:avLst/>
          </a:prstGeom>
        </p:spPr>
      </p:pic>
      <p:pic>
        <p:nvPicPr>
          <p:cNvPr id="8" name="Picture 7">
            <a:extLst>
              <a:ext uri="{FF2B5EF4-FFF2-40B4-BE49-F238E27FC236}">
                <a16:creationId xmlns:a16="http://schemas.microsoft.com/office/drawing/2014/main" id="{D0500D45-91F6-0F4C-8E39-7D9CFAFF69F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42995" y="3474802"/>
            <a:ext cx="1013201" cy="363223"/>
          </a:xfrm>
          <a:prstGeom prst="rect">
            <a:avLst/>
          </a:prstGeom>
        </p:spPr>
      </p:pic>
      <p:sp>
        <p:nvSpPr>
          <p:cNvPr id="9" name="Rounded Rectangle 8">
            <a:extLst>
              <a:ext uri="{FF2B5EF4-FFF2-40B4-BE49-F238E27FC236}">
                <a16:creationId xmlns:a16="http://schemas.microsoft.com/office/drawing/2014/main" id="{16D3405B-34E4-E74F-88B9-53DC655E94C7}"/>
              </a:ext>
            </a:extLst>
          </p:cNvPr>
          <p:cNvSpPr/>
          <p:nvPr/>
        </p:nvSpPr>
        <p:spPr>
          <a:xfrm>
            <a:off x="2384386" y="1805651"/>
            <a:ext cx="6759614" cy="5827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795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8124773D-7269-7745-B934-3A92BD957D7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221476" y="1077956"/>
            <a:ext cx="7971319" cy="3903347"/>
          </a:xfrm>
        </p:spPr>
      </p:pic>
      <p:sp>
        <p:nvSpPr>
          <p:cNvPr id="3" name="ZoneTexte 2">
            <a:extLst>
              <a:ext uri="{FF2B5EF4-FFF2-40B4-BE49-F238E27FC236}">
                <a16:creationId xmlns:a16="http://schemas.microsoft.com/office/drawing/2014/main" id="{CBC270C2-D5DA-B147-BF6A-7C4757EDF474}"/>
              </a:ext>
            </a:extLst>
          </p:cNvPr>
          <p:cNvSpPr txBox="1"/>
          <p:nvPr/>
        </p:nvSpPr>
        <p:spPr>
          <a:xfrm>
            <a:off x="191576" y="2254338"/>
            <a:ext cx="3719288" cy="1282787"/>
          </a:xfrm>
          <a:prstGeom prst="rect">
            <a:avLst/>
          </a:prstGeom>
          <a:noFill/>
        </p:spPr>
        <p:txBody>
          <a:bodyPr wrap="none" rtlCol="0">
            <a:spAutoFit/>
          </a:bodyPr>
          <a:lstStyle/>
          <a:p>
            <a:pPr marL="380990" indent="-380990">
              <a:lnSpc>
                <a:spcPct val="150000"/>
              </a:lnSpc>
              <a:buClr>
                <a:schemeClr val="accent1"/>
              </a:buClr>
              <a:buFont typeface="Arial" panose="020B0604020202020204" pitchFamily="34" charset="0"/>
              <a:buChar char="•"/>
            </a:pPr>
            <a:r>
              <a:rPr lang="fr-FR" dirty="0" err="1"/>
              <a:t>Airborne</a:t>
            </a:r>
            <a:r>
              <a:rPr lang="fr-FR" dirty="0"/>
              <a:t> </a:t>
            </a:r>
            <a:r>
              <a:rPr lang="fr-FR" dirty="0" err="1"/>
              <a:t>campaign</a:t>
            </a:r>
            <a:r>
              <a:rPr lang="fr-FR" dirty="0"/>
              <a:t> support</a:t>
            </a:r>
          </a:p>
          <a:p>
            <a:pPr marL="380990" indent="-380990">
              <a:lnSpc>
                <a:spcPct val="150000"/>
              </a:lnSpc>
              <a:buClr>
                <a:schemeClr val="accent1"/>
              </a:buClr>
              <a:buFont typeface="Arial" panose="020B0604020202020204" pitchFamily="34" charset="0"/>
              <a:buChar char="•"/>
            </a:pPr>
            <a:r>
              <a:rPr lang="fr-FR" dirty="0"/>
              <a:t>In-situ </a:t>
            </a:r>
            <a:r>
              <a:rPr lang="fr-FR" dirty="0" err="1"/>
              <a:t>campaign</a:t>
            </a:r>
            <a:r>
              <a:rPr lang="fr-FR" dirty="0"/>
              <a:t> support</a:t>
            </a:r>
          </a:p>
          <a:p>
            <a:pPr marL="380990" indent="-380990">
              <a:lnSpc>
                <a:spcPct val="150000"/>
              </a:lnSpc>
              <a:buClr>
                <a:schemeClr val="accent1"/>
              </a:buClr>
              <a:buFont typeface="Arial" panose="020B0604020202020204" pitchFamily="34" charset="0"/>
              <a:buChar char="•"/>
            </a:pPr>
            <a:r>
              <a:rPr lang="fr-FR" dirty="0" err="1"/>
              <a:t>Potential</a:t>
            </a:r>
            <a:r>
              <a:rPr lang="fr-FR" dirty="0"/>
              <a:t> future support</a:t>
            </a:r>
          </a:p>
        </p:txBody>
      </p:sp>
      <p:sp>
        <p:nvSpPr>
          <p:cNvPr id="4" name="TextBox 3">
            <a:extLst>
              <a:ext uri="{FF2B5EF4-FFF2-40B4-BE49-F238E27FC236}">
                <a16:creationId xmlns:a16="http://schemas.microsoft.com/office/drawing/2014/main" id="{1E289FD5-F2D6-D944-AE9E-A97C1A3C7E47}"/>
              </a:ext>
            </a:extLst>
          </p:cNvPr>
          <p:cNvSpPr txBox="1"/>
          <p:nvPr/>
        </p:nvSpPr>
        <p:spPr>
          <a:xfrm rot="20545451">
            <a:off x="7685112" y="4658137"/>
            <a:ext cx="1389615" cy="646331"/>
          </a:xfrm>
          <a:prstGeom prst="rect">
            <a:avLst/>
          </a:prstGeom>
          <a:solidFill>
            <a:srgbClr val="FFFF00"/>
          </a:solidFill>
        </p:spPr>
        <p:txBody>
          <a:bodyPr wrap="square" rtlCol="0">
            <a:spAutoFit/>
          </a:bodyPr>
          <a:lstStyle/>
          <a:p>
            <a:pPr algn="ctr"/>
            <a:r>
              <a:rPr lang="en-US" b="1" dirty="0"/>
              <a:t>Work in progress</a:t>
            </a:r>
          </a:p>
        </p:txBody>
      </p:sp>
      <p:sp>
        <p:nvSpPr>
          <p:cNvPr id="7" name="TextBox 6">
            <a:extLst>
              <a:ext uri="{FF2B5EF4-FFF2-40B4-BE49-F238E27FC236}">
                <a16:creationId xmlns:a16="http://schemas.microsoft.com/office/drawing/2014/main" id="{7D33F679-8ED9-8D49-A671-A428C7EC17B5}"/>
              </a:ext>
            </a:extLst>
          </p:cNvPr>
          <p:cNvSpPr txBox="1"/>
          <p:nvPr/>
        </p:nvSpPr>
        <p:spPr>
          <a:xfrm>
            <a:off x="150164" y="216976"/>
            <a:ext cx="11135152" cy="461665"/>
          </a:xfrm>
          <a:prstGeom prst="rect">
            <a:avLst/>
          </a:prstGeom>
          <a:noFill/>
        </p:spPr>
        <p:txBody>
          <a:bodyPr wrap="square" rtlCol="0">
            <a:spAutoFit/>
          </a:bodyPr>
          <a:lstStyle/>
          <a:p>
            <a:r>
              <a:rPr lang="en-US" sz="2400" b="1" dirty="0"/>
              <a:t>ESA support to LPV subgroup on biomass: potential supersites</a:t>
            </a:r>
          </a:p>
        </p:txBody>
      </p:sp>
      <p:sp>
        <p:nvSpPr>
          <p:cNvPr id="11" name="Rectangle 10">
            <a:extLst>
              <a:ext uri="{FF2B5EF4-FFF2-40B4-BE49-F238E27FC236}">
                <a16:creationId xmlns:a16="http://schemas.microsoft.com/office/drawing/2014/main" id="{503AF2C8-C2A9-754A-A193-389E93CF298A}"/>
              </a:ext>
            </a:extLst>
          </p:cNvPr>
          <p:cNvSpPr/>
          <p:nvPr/>
        </p:nvSpPr>
        <p:spPr>
          <a:xfrm>
            <a:off x="7672388" y="604361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478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F3D33CB-DCF9-CF4E-8EA1-9E4DBFCD8A60}"/>
              </a:ext>
            </a:extLst>
          </p:cNvPr>
          <p:cNvSpPr/>
          <p:nvPr/>
        </p:nvSpPr>
        <p:spPr>
          <a:xfrm>
            <a:off x="7672388" y="604361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1" descr="page18image3824608">
            <a:extLst>
              <a:ext uri="{FF2B5EF4-FFF2-40B4-BE49-F238E27FC236}">
                <a16:creationId xmlns:a16="http://schemas.microsoft.com/office/drawing/2014/main" id="{FC9D1651-1B2E-9548-A2D0-36C94F2A5D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1575" y="1483543"/>
            <a:ext cx="1489844" cy="160271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5AA7F789-5A23-8D40-8083-5BE75BADBB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1721" y="1633787"/>
            <a:ext cx="1024707" cy="1400220"/>
          </a:xfrm>
          <a:prstGeom prst="rect">
            <a:avLst/>
          </a:prstGeom>
        </p:spPr>
      </p:pic>
      <p:sp>
        <p:nvSpPr>
          <p:cNvPr id="6" name="ZoneTexte 5">
            <a:extLst>
              <a:ext uri="{FF2B5EF4-FFF2-40B4-BE49-F238E27FC236}">
                <a16:creationId xmlns:a16="http://schemas.microsoft.com/office/drawing/2014/main" id="{0797AE8A-E79D-A44B-8F3B-19FE245C5BA0}"/>
              </a:ext>
            </a:extLst>
          </p:cNvPr>
          <p:cNvSpPr txBox="1"/>
          <p:nvPr/>
        </p:nvSpPr>
        <p:spPr>
          <a:xfrm>
            <a:off x="3112077" y="1485815"/>
            <a:ext cx="4337031" cy="1569660"/>
          </a:xfrm>
          <a:prstGeom prst="rect">
            <a:avLst/>
          </a:prstGeom>
          <a:noFill/>
        </p:spPr>
        <p:txBody>
          <a:bodyPr wrap="square" rtlCol="0">
            <a:spAutoFit/>
          </a:bodyPr>
          <a:lstStyle/>
          <a:p>
            <a:r>
              <a:rPr lang="fr-FR" sz="1600" b="1" u="sng" dirty="0"/>
              <a:t>TropiSAR 2009 </a:t>
            </a:r>
            <a:r>
              <a:rPr lang="fr-FR" sz="1600" b="1" u="sng" dirty="0" err="1"/>
              <a:t>airborne</a:t>
            </a:r>
            <a:r>
              <a:rPr lang="fr-FR" sz="1600" b="1" u="sng" dirty="0"/>
              <a:t> </a:t>
            </a:r>
            <a:r>
              <a:rPr lang="fr-FR" sz="1600" b="1" u="sng" dirty="0" err="1"/>
              <a:t>campaign</a:t>
            </a:r>
            <a:endParaRPr lang="fr-FR" sz="1600" b="1" u="sng" dirty="0"/>
          </a:p>
          <a:p>
            <a:pPr marL="228594" indent="-228594">
              <a:buClr>
                <a:schemeClr val="accent1"/>
              </a:buClr>
              <a:buFont typeface="Arial" panose="020B0604020202020204" pitchFamily="34" charset="0"/>
              <a:buChar char="•"/>
            </a:pPr>
            <a:r>
              <a:rPr lang="fr-FR" sz="1600" dirty="0" err="1"/>
              <a:t>Neotropical</a:t>
            </a:r>
            <a:r>
              <a:rPr lang="fr-FR" sz="1600" dirty="0"/>
              <a:t> </a:t>
            </a:r>
            <a:r>
              <a:rPr lang="fr-FR" sz="1600" dirty="0" err="1"/>
              <a:t>forest</a:t>
            </a:r>
            <a:r>
              <a:rPr lang="fr-FR" sz="1600" dirty="0"/>
              <a:t> </a:t>
            </a:r>
          </a:p>
          <a:p>
            <a:pPr marL="228594" indent="-228594">
              <a:buClr>
                <a:schemeClr val="accent1"/>
              </a:buClr>
              <a:buFont typeface="Arial" panose="020B0604020202020204" pitchFamily="34" charset="0"/>
              <a:buChar char="•"/>
            </a:pPr>
            <a:r>
              <a:rPr lang="fr-FR" sz="1600" dirty="0"/>
              <a:t>Field </a:t>
            </a:r>
            <a:r>
              <a:rPr lang="fr-FR" sz="1600" dirty="0" err="1"/>
              <a:t>campaign</a:t>
            </a:r>
            <a:r>
              <a:rPr lang="fr-FR" sz="1600" dirty="0"/>
              <a:t> (782 Forest plots </a:t>
            </a:r>
            <a:r>
              <a:rPr lang="fr-FR" sz="1600" dirty="0" err="1"/>
              <a:t>caracterised</a:t>
            </a:r>
            <a:r>
              <a:rPr lang="fr-FR" sz="1600" dirty="0"/>
              <a:t>)</a:t>
            </a:r>
          </a:p>
          <a:p>
            <a:pPr marL="228594" indent="-228594">
              <a:buClr>
                <a:schemeClr val="accent1"/>
              </a:buClr>
              <a:buFont typeface="Arial" panose="020B0604020202020204" pitchFamily="34" charset="0"/>
              <a:buChar char="•"/>
            </a:pPr>
            <a:r>
              <a:rPr lang="fr-FR" sz="1600" dirty="0"/>
              <a:t>P-band SAR, L-band SAR</a:t>
            </a:r>
          </a:p>
          <a:p>
            <a:pPr marL="228594" indent="-228594">
              <a:buClr>
                <a:schemeClr val="accent1"/>
              </a:buClr>
              <a:buFont typeface="Arial" panose="020B0604020202020204" pitchFamily="34" charset="0"/>
              <a:buChar char="•"/>
            </a:pPr>
            <a:r>
              <a:rPr lang="fr-FR" sz="1600" dirty="0"/>
              <a:t>LIDAR</a:t>
            </a:r>
          </a:p>
        </p:txBody>
      </p:sp>
      <p:sp>
        <p:nvSpPr>
          <p:cNvPr id="10" name="ZoneTexte 9">
            <a:extLst>
              <a:ext uri="{FF2B5EF4-FFF2-40B4-BE49-F238E27FC236}">
                <a16:creationId xmlns:a16="http://schemas.microsoft.com/office/drawing/2014/main" id="{D432FCEC-FEC7-0C4A-9C44-3493D0DD4801}"/>
              </a:ext>
            </a:extLst>
          </p:cNvPr>
          <p:cNvSpPr txBox="1"/>
          <p:nvPr/>
        </p:nvSpPr>
        <p:spPr>
          <a:xfrm>
            <a:off x="3106545" y="3834147"/>
            <a:ext cx="5762325" cy="2554545"/>
          </a:xfrm>
          <a:prstGeom prst="rect">
            <a:avLst/>
          </a:prstGeom>
          <a:noFill/>
        </p:spPr>
        <p:txBody>
          <a:bodyPr wrap="square" rtlCol="0">
            <a:spAutoFit/>
          </a:bodyPr>
          <a:lstStyle/>
          <a:p>
            <a:r>
              <a:rPr lang="fr-FR" sz="1600" b="1" u="sng" dirty="0"/>
              <a:t>AfriSAR 2015-2016 </a:t>
            </a:r>
            <a:r>
              <a:rPr lang="fr-FR" sz="1600" b="1" u="sng" dirty="0" err="1"/>
              <a:t>airborne</a:t>
            </a:r>
            <a:r>
              <a:rPr lang="fr-FR" sz="1600" b="1" u="sng" dirty="0"/>
              <a:t> </a:t>
            </a:r>
            <a:r>
              <a:rPr lang="fr-FR" sz="1600" b="1" u="sng" dirty="0" err="1"/>
              <a:t>campaign</a:t>
            </a:r>
            <a:endParaRPr lang="fr-FR" sz="1600" b="1" u="sng" dirty="0"/>
          </a:p>
          <a:p>
            <a:pPr marL="228594" indent="-228594">
              <a:buClr>
                <a:schemeClr val="accent1"/>
              </a:buClr>
              <a:buFont typeface="Arial" panose="020B0604020202020204" pitchFamily="34" charset="0"/>
              <a:buChar char="•"/>
            </a:pPr>
            <a:r>
              <a:rPr lang="fr-FR" sz="1600" dirty="0" err="1"/>
              <a:t>Afrotropical</a:t>
            </a:r>
            <a:r>
              <a:rPr lang="fr-FR" sz="1600" dirty="0"/>
              <a:t> </a:t>
            </a:r>
            <a:r>
              <a:rPr lang="fr-FR" sz="1600" dirty="0" err="1"/>
              <a:t>forest</a:t>
            </a:r>
            <a:endParaRPr lang="fr-FR" sz="1600" dirty="0"/>
          </a:p>
          <a:p>
            <a:pPr marL="228594" indent="-228594">
              <a:buClr>
                <a:schemeClr val="accent1"/>
              </a:buClr>
              <a:buFont typeface="Arial" panose="020B0604020202020204" pitchFamily="34" charset="0"/>
              <a:buChar char="•"/>
            </a:pPr>
            <a:r>
              <a:rPr lang="fr-FR" sz="1600" dirty="0"/>
              <a:t>Field </a:t>
            </a:r>
            <a:r>
              <a:rPr lang="fr-FR" sz="1600" dirty="0" err="1"/>
              <a:t>campaign</a:t>
            </a:r>
            <a:r>
              <a:rPr lang="fr-FR" sz="1600" dirty="0"/>
              <a:t> (363 Forest plots </a:t>
            </a:r>
            <a:r>
              <a:rPr lang="fr-FR" sz="1600" dirty="0" err="1"/>
              <a:t>caracterised</a:t>
            </a:r>
            <a:r>
              <a:rPr lang="fr-FR" sz="1600" dirty="0"/>
              <a:t>, TLS)</a:t>
            </a:r>
          </a:p>
          <a:p>
            <a:pPr marL="228594" indent="-228594">
              <a:buClr>
                <a:schemeClr val="accent1"/>
              </a:buClr>
              <a:buFont typeface="Arial" panose="020B0604020202020204" pitchFamily="34" charset="0"/>
              <a:buChar char="•"/>
            </a:pPr>
            <a:r>
              <a:rPr lang="fr-FR" sz="1600" dirty="0"/>
              <a:t>P-band SAR, L-band SAR</a:t>
            </a:r>
          </a:p>
          <a:p>
            <a:pPr marL="228594" indent="-228594">
              <a:buClr>
                <a:schemeClr val="accent1"/>
              </a:buClr>
              <a:buFont typeface="Arial" panose="020B0604020202020204" pitchFamily="34" charset="0"/>
              <a:buChar char="•"/>
            </a:pPr>
            <a:r>
              <a:rPr lang="fr-FR" sz="1600" dirty="0"/>
              <a:t>LIDAR</a:t>
            </a:r>
          </a:p>
          <a:p>
            <a:pPr marL="228594" indent="-228594">
              <a:buClr>
                <a:schemeClr val="accent1"/>
              </a:buClr>
              <a:buFont typeface="Arial" panose="020B0604020202020204" pitchFamily="34" charset="0"/>
              <a:buChar char="•"/>
            </a:pPr>
            <a:r>
              <a:rPr lang="fr-FR" sz="1600" dirty="0"/>
              <a:t>2 </a:t>
            </a:r>
            <a:r>
              <a:rPr lang="fr-FR" sz="1600" dirty="0" err="1"/>
              <a:t>Airborne</a:t>
            </a:r>
            <a:r>
              <a:rPr lang="fr-FR" sz="1600" dirty="0"/>
              <a:t> Instruments: DLR F-SAR (P- and L-band SAR), ONERA Sethi (P-band SAR)</a:t>
            </a:r>
          </a:p>
          <a:p>
            <a:pPr marL="228594" indent="-228594">
              <a:buClr>
                <a:schemeClr val="accent1"/>
              </a:buClr>
              <a:buFont typeface="Arial" panose="020B0604020202020204" pitchFamily="34" charset="0"/>
              <a:buChar char="•"/>
            </a:pPr>
            <a:r>
              <a:rPr lang="fr-FR" sz="1600" dirty="0"/>
              <a:t>Collaboration </a:t>
            </a:r>
            <a:r>
              <a:rPr lang="fr-FR" sz="1600" dirty="0" err="1"/>
              <a:t>with</a:t>
            </a:r>
            <a:r>
              <a:rPr lang="fr-FR" sz="1600" dirty="0"/>
              <a:t> NASA: JPL UAVSAR (L-band SAR), GSFC LVIS (</a:t>
            </a:r>
            <a:r>
              <a:rPr lang="fr-FR" sz="1600" dirty="0" err="1"/>
              <a:t>canopy</a:t>
            </a:r>
            <a:r>
              <a:rPr lang="fr-FR" sz="1600" dirty="0"/>
              <a:t> lidar) </a:t>
            </a:r>
          </a:p>
          <a:p>
            <a:pPr marL="228594" indent="-228594">
              <a:buClr>
                <a:schemeClr val="accent1"/>
              </a:buClr>
              <a:buFont typeface="Arial" panose="020B0604020202020204" pitchFamily="34" charset="0"/>
              <a:buChar char="•"/>
            </a:pPr>
            <a:r>
              <a:rPr lang="fr-FR" sz="1600" dirty="0"/>
              <a:t>Joint </a:t>
            </a:r>
            <a:r>
              <a:rPr lang="fr-FR" sz="1600" dirty="0" err="1"/>
              <a:t>operations</a:t>
            </a:r>
            <a:r>
              <a:rPr lang="fr-FR" sz="1600" dirty="0"/>
              <a:t> </a:t>
            </a:r>
            <a:r>
              <a:rPr lang="fr-FR" sz="1600" dirty="0" err="1"/>
              <a:t>collocated</a:t>
            </a:r>
            <a:r>
              <a:rPr lang="fr-FR" sz="1600" dirty="0"/>
              <a:t> in time and </a:t>
            </a:r>
            <a:r>
              <a:rPr lang="fr-FR" sz="1600" dirty="0" err="1"/>
              <a:t>space</a:t>
            </a:r>
            <a:endParaRPr lang="fr-FR" sz="1600" dirty="0"/>
          </a:p>
        </p:txBody>
      </p:sp>
      <p:pic>
        <p:nvPicPr>
          <p:cNvPr id="2050" name="Picture 2" descr="page11image3867168">
            <a:extLst>
              <a:ext uri="{FF2B5EF4-FFF2-40B4-BE49-F238E27FC236}">
                <a16:creationId xmlns:a16="http://schemas.microsoft.com/office/drawing/2014/main" id="{040A4429-D566-B840-958C-5AEC63DB633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2461" y="4164723"/>
            <a:ext cx="2568567" cy="2136616"/>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38DE80E5-5066-AC45-A660-71A592E631A3}"/>
              </a:ext>
            </a:extLst>
          </p:cNvPr>
          <p:cNvSpPr txBox="1"/>
          <p:nvPr/>
        </p:nvSpPr>
        <p:spPr>
          <a:xfrm>
            <a:off x="9034516" y="1483544"/>
            <a:ext cx="2559685" cy="1077218"/>
          </a:xfrm>
          <a:prstGeom prst="rect">
            <a:avLst/>
          </a:prstGeom>
          <a:noFill/>
        </p:spPr>
        <p:txBody>
          <a:bodyPr wrap="square" rtlCol="0">
            <a:spAutoFit/>
          </a:bodyPr>
          <a:lstStyle/>
          <a:p>
            <a:r>
              <a:rPr lang="fr-FR" sz="1600" b="1" u="sng" dirty="0" err="1"/>
              <a:t>Supersites</a:t>
            </a:r>
            <a:r>
              <a:rPr lang="fr-FR" sz="1600" b="1" u="sng" dirty="0"/>
              <a:t> </a:t>
            </a:r>
            <a:r>
              <a:rPr lang="fr-FR" sz="1600" b="1" u="sng" dirty="0" err="1"/>
              <a:t>imaged</a:t>
            </a:r>
            <a:r>
              <a:rPr lang="fr-FR" sz="1600" b="1" u="sng" dirty="0"/>
              <a:t>:</a:t>
            </a:r>
          </a:p>
          <a:p>
            <a:pPr marL="228594" indent="-228594">
              <a:buClr>
                <a:schemeClr val="accent1"/>
              </a:buClr>
              <a:buFont typeface="Arial" panose="020B0604020202020204" pitchFamily="34" charset="0"/>
              <a:buChar char="•"/>
            </a:pPr>
            <a:r>
              <a:rPr lang="fr-FR" sz="1600" dirty="0" err="1"/>
              <a:t>Paracou</a:t>
            </a:r>
            <a:endParaRPr lang="fr-FR" sz="1600" dirty="0"/>
          </a:p>
          <a:p>
            <a:pPr marL="228594" indent="-228594">
              <a:buClr>
                <a:schemeClr val="accent1"/>
              </a:buClr>
              <a:buFont typeface="Arial" panose="020B0604020202020204" pitchFamily="34" charset="0"/>
              <a:buChar char="•"/>
            </a:pPr>
            <a:r>
              <a:rPr lang="fr-FR" sz="1600" dirty="0" err="1"/>
              <a:t>Nouragues</a:t>
            </a:r>
            <a:endParaRPr lang="fr-FR" sz="1600" dirty="0"/>
          </a:p>
          <a:p>
            <a:pPr marL="228594" indent="-228594">
              <a:buClr>
                <a:schemeClr val="accent1"/>
              </a:buClr>
              <a:buFont typeface="Arial" panose="020B0604020202020204" pitchFamily="34" charset="0"/>
              <a:buChar char="•"/>
            </a:pPr>
            <a:r>
              <a:rPr lang="fr-FR" sz="1600" dirty="0" err="1"/>
              <a:t>Arbocel</a:t>
            </a:r>
            <a:endParaRPr lang="fr-FR" sz="1600" dirty="0"/>
          </a:p>
        </p:txBody>
      </p:sp>
      <p:sp>
        <p:nvSpPr>
          <p:cNvPr id="14" name="ZoneTexte 13">
            <a:extLst>
              <a:ext uri="{FF2B5EF4-FFF2-40B4-BE49-F238E27FC236}">
                <a16:creationId xmlns:a16="http://schemas.microsoft.com/office/drawing/2014/main" id="{7EDA11E1-D4E5-2346-A284-BC0F5D7FD2B0}"/>
              </a:ext>
            </a:extLst>
          </p:cNvPr>
          <p:cNvSpPr txBox="1"/>
          <p:nvPr/>
        </p:nvSpPr>
        <p:spPr>
          <a:xfrm>
            <a:off x="9034516" y="4003992"/>
            <a:ext cx="4337031" cy="1323439"/>
          </a:xfrm>
          <a:prstGeom prst="rect">
            <a:avLst/>
          </a:prstGeom>
          <a:noFill/>
        </p:spPr>
        <p:txBody>
          <a:bodyPr wrap="square" rtlCol="0">
            <a:spAutoFit/>
          </a:bodyPr>
          <a:lstStyle/>
          <a:p>
            <a:r>
              <a:rPr lang="fr-FR" sz="1600" b="1" u="sng" dirty="0" err="1"/>
              <a:t>Supersites</a:t>
            </a:r>
            <a:r>
              <a:rPr lang="fr-FR" sz="1600" b="1" u="sng" dirty="0"/>
              <a:t> </a:t>
            </a:r>
            <a:r>
              <a:rPr lang="fr-FR" sz="1600" b="1" u="sng" dirty="0" err="1"/>
              <a:t>imaged</a:t>
            </a:r>
            <a:r>
              <a:rPr lang="fr-FR" sz="1600" b="1" u="sng" dirty="0"/>
              <a:t>:</a:t>
            </a:r>
          </a:p>
          <a:p>
            <a:pPr marL="228594" indent="-228594">
              <a:buClr>
                <a:schemeClr val="accent1"/>
              </a:buClr>
              <a:buFont typeface="Arial" panose="020B0604020202020204" pitchFamily="34" charset="0"/>
              <a:buChar char="•"/>
            </a:pPr>
            <a:r>
              <a:rPr lang="fr-FR" sz="1600" dirty="0" err="1"/>
              <a:t>Lopé</a:t>
            </a:r>
            <a:endParaRPr lang="fr-FR" sz="1600" dirty="0"/>
          </a:p>
          <a:p>
            <a:pPr marL="228594" indent="-228594">
              <a:buClr>
                <a:schemeClr val="accent1"/>
              </a:buClr>
              <a:buFont typeface="Arial" panose="020B0604020202020204" pitchFamily="34" charset="0"/>
              <a:buChar char="•"/>
            </a:pPr>
            <a:r>
              <a:rPr lang="fr-FR" sz="1600" dirty="0" err="1"/>
              <a:t>Mabounie</a:t>
            </a:r>
            <a:endParaRPr lang="fr-FR" sz="1600" dirty="0"/>
          </a:p>
          <a:p>
            <a:pPr marL="228594" indent="-228594">
              <a:buClr>
                <a:schemeClr val="accent1"/>
              </a:buClr>
              <a:buFont typeface="Arial" panose="020B0604020202020204" pitchFamily="34" charset="0"/>
              <a:buChar char="•"/>
            </a:pPr>
            <a:r>
              <a:rPr lang="fr-FR" sz="1600" dirty="0" err="1"/>
              <a:t>Mondah</a:t>
            </a:r>
            <a:endParaRPr lang="fr-FR" sz="1600" dirty="0"/>
          </a:p>
          <a:p>
            <a:pPr marL="228594" indent="-228594">
              <a:buClr>
                <a:schemeClr val="accent1"/>
              </a:buClr>
              <a:buFont typeface="Arial" panose="020B0604020202020204" pitchFamily="34" charset="0"/>
              <a:buChar char="•"/>
            </a:pPr>
            <a:r>
              <a:rPr lang="fr-FR" sz="1600" dirty="0"/>
              <a:t>Rabi</a:t>
            </a:r>
          </a:p>
        </p:txBody>
      </p:sp>
      <p:sp>
        <p:nvSpPr>
          <p:cNvPr id="16" name="ZoneTexte 15">
            <a:extLst>
              <a:ext uri="{FF2B5EF4-FFF2-40B4-BE49-F238E27FC236}">
                <a16:creationId xmlns:a16="http://schemas.microsoft.com/office/drawing/2014/main" id="{423526B6-BEFC-3647-8E28-5E398F551B55}"/>
              </a:ext>
            </a:extLst>
          </p:cNvPr>
          <p:cNvSpPr txBox="1"/>
          <p:nvPr/>
        </p:nvSpPr>
        <p:spPr>
          <a:xfrm>
            <a:off x="9034516" y="2562548"/>
            <a:ext cx="4337031" cy="1077218"/>
          </a:xfrm>
          <a:prstGeom prst="rect">
            <a:avLst/>
          </a:prstGeom>
          <a:noFill/>
        </p:spPr>
        <p:txBody>
          <a:bodyPr wrap="square" rtlCol="0">
            <a:spAutoFit/>
          </a:bodyPr>
          <a:lstStyle/>
          <a:p>
            <a:r>
              <a:rPr lang="fr-FR" sz="1600" b="1" u="sng" dirty="0" err="1"/>
              <a:t>Potential</a:t>
            </a:r>
            <a:r>
              <a:rPr lang="fr-FR" sz="1600" b="1" u="sng" dirty="0"/>
              <a:t> future </a:t>
            </a:r>
            <a:r>
              <a:rPr lang="fr-FR" sz="1600" b="1" u="sng" dirty="0" err="1"/>
              <a:t>supersites</a:t>
            </a:r>
            <a:r>
              <a:rPr lang="fr-FR" sz="1600" b="1" u="sng" dirty="0"/>
              <a:t>:</a:t>
            </a:r>
          </a:p>
          <a:p>
            <a:pPr marL="228594" indent="-228594">
              <a:buClr>
                <a:schemeClr val="accent1"/>
              </a:buClr>
              <a:buFont typeface="Arial" panose="020B0604020202020204" pitchFamily="34" charset="0"/>
              <a:buChar char="•"/>
            </a:pPr>
            <a:r>
              <a:rPr lang="fr-FR" sz="1600" dirty="0"/>
              <a:t>BAFOG</a:t>
            </a:r>
          </a:p>
          <a:p>
            <a:pPr marL="228594" indent="-228594">
              <a:buClr>
                <a:schemeClr val="accent1"/>
              </a:buClr>
              <a:buFont typeface="Arial" panose="020B0604020202020204" pitchFamily="34" charset="0"/>
              <a:buChar char="•"/>
            </a:pPr>
            <a:r>
              <a:rPr lang="fr-FR" sz="1600" dirty="0"/>
              <a:t>Montagne tortue</a:t>
            </a:r>
          </a:p>
          <a:p>
            <a:pPr marL="228594" indent="-228594">
              <a:buClr>
                <a:schemeClr val="accent1"/>
              </a:buClr>
              <a:buFont typeface="Arial" panose="020B0604020202020204" pitchFamily="34" charset="0"/>
              <a:buChar char="•"/>
            </a:pPr>
            <a:r>
              <a:rPr lang="fr-FR" sz="1600" dirty="0" err="1"/>
              <a:t>Organabo</a:t>
            </a:r>
            <a:endParaRPr lang="fr-FR" sz="1600" dirty="0"/>
          </a:p>
        </p:txBody>
      </p:sp>
      <p:sp>
        <p:nvSpPr>
          <p:cNvPr id="19" name="ZoneTexte 18">
            <a:extLst>
              <a:ext uri="{FF2B5EF4-FFF2-40B4-BE49-F238E27FC236}">
                <a16:creationId xmlns:a16="http://schemas.microsoft.com/office/drawing/2014/main" id="{099D0B74-89D6-0740-98C8-506093155C68}"/>
              </a:ext>
            </a:extLst>
          </p:cNvPr>
          <p:cNvSpPr txBox="1"/>
          <p:nvPr/>
        </p:nvSpPr>
        <p:spPr>
          <a:xfrm>
            <a:off x="112462" y="879537"/>
            <a:ext cx="6138336" cy="420564"/>
          </a:xfrm>
          <a:prstGeom prst="rect">
            <a:avLst/>
          </a:prstGeom>
          <a:noFill/>
        </p:spPr>
        <p:txBody>
          <a:bodyPr wrap="square" rtlCol="0">
            <a:spAutoFit/>
          </a:bodyPr>
          <a:lstStyle/>
          <a:p>
            <a:pPr marL="228594" indent="-228594">
              <a:buClr>
                <a:schemeClr val="accent1"/>
              </a:buClr>
              <a:buFont typeface="Wingdings" pitchFamily="2" charset="2"/>
              <a:buChar char="v"/>
            </a:pPr>
            <a:r>
              <a:rPr lang="fr-FR" sz="2133" b="1" u="sng" dirty="0"/>
              <a:t>French </a:t>
            </a:r>
            <a:r>
              <a:rPr lang="fr-FR" sz="2133" b="1" u="sng" dirty="0" err="1"/>
              <a:t>Guiana</a:t>
            </a:r>
            <a:r>
              <a:rPr lang="fr-FR" sz="2133" b="1" u="sng" dirty="0"/>
              <a:t> (</a:t>
            </a:r>
            <a:r>
              <a:rPr lang="fr-FR" sz="2133" b="1" u="sng" dirty="0" err="1"/>
              <a:t>Neotropical</a:t>
            </a:r>
            <a:r>
              <a:rPr lang="fr-FR" sz="2133" b="1" u="sng" dirty="0"/>
              <a:t> </a:t>
            </a:r>
            <a:r>
              <a:rPr lang="fr-FR" sz="2133" b="1" u="sng" dirty="0" err="1"/>
              <a:t>forest</a:t>
            </a:r>
            <a:r>
              <a:rPr lang="fr-FR" sz="2133" b="1" u="sng" dirty="0"/>
              <a:t>)</a:t>
            </a:r>
            <a:endParaRPr lang="fr-FR" sz="2133" dirty="0"/>
          </a:p>
        </p:txBody>
      </p:sp>
      <p:sp>
        <p:nvSpPr>
          <p:cNvPr id="20" name="ZoneTexte 19">
            <a:extLst>
              <a:ext uri="{FF2B5EF4-FFF2-40B4-BE49-F238E27FC236}">
                <a16:creationId xmlns:a16="http://schemas.microsoft.com/office/drawing/2014/main" id="{87384A0F-3DE5-4B4C-B21E-5C8E5557D60A}"/>
              </a:ext>
            </a:extLst>
          </p:cNvPr>
          <p:cNvSpPr txBox="1"/>
          <p:nvPr/>
        </p:nvSpPr>
        <p:spPr>
          <a:xfrm>
            <a:off x="112462" y="3371497"/>
            <a:ext cx="4931969" cy="420564"/>
          </a:xfrm>
          <a:prstGeom prst="rect">
            <a:avLst/>
          </a:prstGeom>
          <a:noFill/>
        </p:spPr>
        <p:txBody>
          <a:bodyPr wrap="square" rtlCol="0">
            <a:spAutoFit/>
          </a:bodyPr>
          <a:lstStyle/>
          <a:p>
            <a:pPr marL="228594" indent="-228594">
              <a:buClr>
                <a:schemeClr val="accent1"/>
              </a:buClr>
              <a:buFont typeface="Wingdings" pitchFamily="2" charset="2"/>
              <a:buChar char="v"/>
            </a:pPr>
            <a:r>
              <a:rPr lang="fr-FR" sz="2133" b="1" u="sng" dirty="0"/>
              <a:t>Gabon (</a:t>
            </a:r>
            <a:r>
              <a:rPr lang="fr-FR" sz="2133" b="1" u="sng" dirty="0" err="1"/>
              <a:t>Afrotropical</a:t>
            </a:r>
            <a:r>
              <a:rPr lang="fr-FR" sz="2133" b="1" u="sng" dirty="0"/>
              <a:t> </a:t>
            </a:r>
            <a:r>
              <a:rPr lang="fr-FR" sz="2133" b="1" u="sng" dirty="0" err="1"/>
              <a:t>forest</a:t>
            </a:r>
            <a:r>
              <a:rPr lang="fr-FR" sz="2133" b="1" u="sng" dirty="0"/>
              <a:t>)</a:t>
            </a:r>
            <a:endParaRPr lang="fr-FR" sz="2133" dirty="0"/>
          </a:p>
        </p:txBody>
      </p:sp>
      <p:sp>
        <p:nvSpPr>
          <p:cNvPr id="15" name="TextBox 14">
            <a:extLst>
              <a:ext uri="{FF2B5EF4-FFF2-40B4-BE49-F238E27FC236}">
                <a16:creationId xmlns:a16="http://schemas.microsoft.com/office/drawing/2014/main" id="{F8BB754E-4B3D-0046-976A-9EAF1B7D59C2}"/>
              </a:ext>
            </a:extLst>
          </p:cNvPr>
          <p:cNvSpPr txBox="1"/>
          <p:nvPr/>
        </p:nvSpPr>
        <p:spPr>
          <a:xfrm>
            <a:off x="150164" y="216976"/>
            <a:ext cx="7118737" cy="461665"/>
          </a:xfrm>
          <a:prstGeom prst="rect">
            <a:avLst/>
          </a:prstGeom>
          <a:noFill/>
        </p:spPr>
        <p:txBody>
          <a:bodyPr wrap="square" rtlCol="0">
            <a:spAutoFit/>
          </a:bodyPr>
          <a:lstStyle/>
          <a:p>
            <a:r>
              <a:rPr lang="en-US" sz="2400" b="1" dirty="0"/>
              <a:t>Airborne campaign support</a:t>
            </a:r>
          </a:p>
        </p:txBody>
      </p:sp>
    </p:spTree>
    <p:extLst>
      <p:ext uri="{BB962C8B-B14F-4D97-AF65-F5344CB8AC3E}">
        <p14:creationId xmlns:p14="http://schemas.microsoft.com/office/powerpoint/2010/main" val="1991009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797AE8A-E79D-A44B-8F3B-19FE245C5BA0}"/>
              </a:ext>
            </a:extLst>
          </p:cNvPr>
          <p:cNvSpPr txBox="1"/>
          <p:nvPr/>
        </p:nvSpPr>
        <p:spPr>
          <a:xfrm>
            <a:off x="4697486" y="1485815"/>
            <a:ext cx="3966045" cy="1323439"/>
          </a:xfrm>
          <a:prstGeom prst="rect">
            <a:avLst/>
          </a:prstGeom>
          <a:noFill/>
        </p:spPr>
        <p:txBody>
          <a:bodyPr wrap="square" rtlCol="0">
            <a:spAutoFit/>
          </a:bodyPr>
          <a:lstStyle/>
          <a:p>
            <a:r>
              <a:rPr lang="fr-FR" sz="1600" b="1" u="sng" dirty="0" err="1"/>
              <a:t>TropiScat</a:t>
            </a:r>
            <a:r>
              <a:rPr lang="fr-FR" sz="1600" b="1" u="sng" dirty="0"/>
              <a:t> 2011-2014 in-situ </a:t>
            </a:r>
            <a:r>
              <a:rPr lang="fr-FR" sz="1600" b="1" u="sng" dirty="0" err="1"/>
              <a:t>campaign</a:t>
            </a:r>
            <a:endParaRPr lang="fr-FR" sz="1600" b="1" u="sng" dirty="0"/>
          </a:p>
          <a:p>
            <a:pPr marL="228594" indent="-228594">
              <a:buClr>
                <a:schemeClr val="accent1"/>
              </a:buClr>
              <a:buFont typeface="Arial" panose="020B0604020202020204" pitchFamily="34" charset="0"/>
              <a:buChar char="•"/>
            </a:pPr>
            <a:r>
              <a:rPr lang="fr-FR" sz="1600" dirty="0"/>
              <a:t>P-band and L-band SAR</a:t>
            </a:r>
          </a:p>
          <a:p>
            <a:pPr marL="228594" indent="-228594">
              <a:buClr>
                <a:schemeClr val="accent1"/>
              </a:buClr>
              <a:buFont typeface="Arial" panose="020B0604020202020204" pitchFamily="34" charset="0"/>
              <a:buChar char="•"/>
            </a:pPr>
            <a:r>
              <a:rPr lang="fr-FR" sz="1600" dirty="0"/>
              <a:t>Full </a:t>
            </a:r>
            <a:r>
              <a:rPr lang="fr-FR" sz="1600" dirty="0" err="1"/>
              <a:t>polarimetric</a:t>
            </a:r>
            <a:r>
              <a:rPr lang="fr-FR" sz="1600" dirty="0"/>
              <a:t> and </a:t>
            </a:r>
            <a:r>
              <a:rPr lang="fr-FR" sz="1600" dirty="0" err="1"/>
              <a:t>tomographic</a:t>
            </a:r>
            <a:endParaRPr lang="fr-FR" sz="1600" dirty="0"/>
          </a:p>
          <a:p>
            <a:pPr marL="228594" indent="-228594">
              <a:buClr>
                <a:schemeClr val="accent1"/>
              </a:buClr>
              <a:buFont typeface="Arial" panose="020B0604020202020204" pitchFamily="34" charset="0"/>
              <a:buChar char="•"/>
            </a:pPr>
            <a:r>
              <a:rPr lang="fr-FR" sz="1600" dirty="0" err="1"/>
              <a:t>Measurements</a:t>
            </a:r>
            <a:r>
              <a:rPr lang="fr-FR" sz="1600" dirty="0"/>
              <a:t> </a:t>
            </a:r>
            <a:r>
              <a:rPr lang="fr-FR" sz="1600" dirty="0" err="1"/>
              <a:t>every</a:t>
            </a:r>
            <a:r>
              <a:rPr lang="fr-FR" sz="1600" dirty="0"/>
              <a:t> 15 minutes</a:t>
            </a:r>
          </a:p>
        </p:txBody>
      </p:sp>
      <p:sp>
        <p:nvSpPr>
          <p:cNvPr id="10" name="ZoneTexte 9">
            <a:extLst>
              <a:ext uri="{FF2B5EF4-FFF2-40B4-BE49-F238E27FC236}">
                <a16:creationId xmlns:a16="http://schemas.microsoft.com/office/drawing/2014/main" id="{D432FCEC-FEC7-0C4A-9C44-3493D0DD4801}"/>
              </a:ext>
            </a:extLst>
          </p:cNvPr>
          <p:cNvSpPr txBox="1"/>
          <p:nvPr/>
        </p:nvSpPr>
        <p:spPr>
          <a:xfrm>
            <a:off x="4697485" y="4003991"/>
            <a:ext cx="4094383" cy="1323439"/>
          </a:xfrm>
          <a:prstGeom prst="rect">
            <a:avLst/>
          </a:prstGeom>
          <a:noFill/>
        </p:spPr>
        <p:txBody>
          <a:bodyPr wrap="square" rtlCol="0">
            <a:spAutoFit/>
          </a:bodyPr>
          <a:lstStyle/>
          <a:p>
            <a:r>
              <a:rPr lang="fr-FR" sz="1600" b="1" u="sng" dirty="0" err="1"/>
              <a:t>AfriScat</a:t>
            </a:r>
            <a:r>
              <a:rPr lang="fr-FR" sz="1600" b="1" u="sng" dirty="0"/>
              <a:t> 2015-2016 in-situ </a:t>
            </a:r>
            <a:r>
              <a:rPr lang="fr-FR" sz="1600" b="1" u="sng" dirty="0" err="1"/>
              <a:t>campaign</a:t>
            </a:r>
            <a:endParaRPr lang="fr-FR" sz="1600" b="1" u="sng" dirty="0"/>
          </a:p>
          <a:p>
            <a:pPr marL="228594" indent="-228594">
              <a:buClr>
                <a:schemeClr val="accent1"/>
              </a:buClr>
              <a:buFont typeface="Arial" panose="020B0604020202020204" pitchFamily="34" charset="0"/>
              <a:buChar char="•"/>
            </a:pPr>
            <a:r>
              <a:rPr lang="fr-FR" sz="1600" dirty="0"/>
              <a:t>P-band and L-band SAR</a:t>
            </a:r>
          </a:p>
          <a:p>
            <a:pPr marL="228594" indent="-228594">
              <a:buClr>
                <a:schemeClr val="accent1"/>
              </a:buClr>
              <a:buFont typeface="Arial" panose="020B0604020202020204" pitchFamily="34" charset="0"/>
              <a:buChar char="•"/>
            </a:pPr>
            <a:r>
              <a:rPr lang="fr-FR" sz="1600" dirty="0"/>
              <a:t>Full </a:t>
            </a:r>
            <a:r>
              <a:rPr lang="fr-FR" sz="1600" dirty="0" err="1"/>
              <a:t>polarimetric</a:t>
            </a:r>
            <a:r>
              <a:rPr lang="fr-FR" sz="1600" dirty="0"/>
              <a:t> and </a:t>
            </a:r>
            <a:r>
              <a:rPr lang="fr-FR" sz="1600" dirty="0" err="1"/>
              <a:t>tomographic</a:t>
            </a:r>
            <a:endParaRPr lang="fr-FR" sz="1600" dirty="0"/>
          </a:p>
          <a:p>
            <a:pPr marL="228594" indent="-228594">
              <a:buClr>
                <a:schemeClr val="accent1"/>
              </a:buClr>
              <a:buFont typeface="Arial" panose="020B0604020202020204" pitchFamily="34" charset="0"/>
              <a:buChar char="•"/>
            </a:pPr>
            <a:r>
              <a:rPr lang="fr-FR" sz="1600" dirty="0" err="1"/>
              <a:t>Measurements</a:t>
            </a:r>
            <a:r>
              <a:rPr lang="fr-FR" sz="1600" dirty="0"/>
              <a:t> </a:t>
            </a:r>
            <a:r>
              <a:rPr lang="fr-FR" sz="1600" dirty="0" err="1"/>
              <a:t>every</a:t>
            </a:r>
            <a:r>
              <a:rPr lang="fr-FR" sz="1600" dirty="0"/>
              <a:t> 10 minutes</a:t>
            </a:r>
          </a:p>
        </p:txBody>
      </p:sp>
      <p:sp>
        <p:nvSpPr>
          <p:cNvPr id="13" name="ZoneTexte 12">
            <a:extLst>
              <a:ext uri="{FF2B5EF4-FFF2-40B4-BE49-F238E27FC236}">
                <a16:creationId xmlns:a16="http://schemas.microsoft.com/office/drawing/2014/main" id="{38DE80E5-5066-AC45-A660-71A592E631A3}"/>
              </a:ext>
            </a:extLst>
          </p:cNvPr>
          <p:cNvSpPr txBox="1"/>
          <p:nvPr/>
        </p:nvSpPr>
        <p:spPr>
          <a:xfrm>
            <a:off x="9034516" y="1485815"/>
            <a:ext cx="2559685" cy="584775"/>
          </a:xfrm>
          <a:prstGeom prst="rect">
            <a:avLst/>
          </a:prstGeom>
          <a:noFill/>
        </p:spPr>
        <p:txBody>
          <a:bodyPr wrap="square" rtlCol="0">
            <a:spAutoFit/>
          </a:bodyPr>
          <a:lstStyle/>
          <a:p>
            <a:r>
              <a:rPr lang="fr-FR" sz="1600" b="1" u="sng" dirty="0" err="1"/>
              <a:t>Supersites</a:t>
            </a:r>
            <a:r>
              <a:rPr lang="fr-FR" sz="1600" b="1" u="sng" dirty="0"/>
              <a:t> </a:t>
            </a:r>
            <a:r>
              <a:rPr lang="fr-FR" sz="1600" b="1" u="sng" dirty="0" err="1"/>
              <a:t>imaged</a:t>
            </a:r>
            <a:r>
              <a:rPr lang="fr-FR" sz="1600" b="1" u="sng" dirty="0"/>
              <a:t>:</a:t>
            </a:r>
          </a:p>
          <a:p>
            <a:pPr marL="228594" indent="-228594">
              <a:buClr>
                <a:schemeClr val="accent1"/>
              </a:buClr>
              <a:buFont typeface="Arial" panose="020B0604020202020204" pitchFamily="34" charset="0"/>
              <a:buChar char="•"/>
            </a:pPr>
            <a:r>
              <a:rPr lang="fr-FR" sz="1600" dirty="0" err="1"/>
              <a:t>Paracou</a:t>
            </a:r>
            <a:endParaRPr lang="fr-FR" sz="1600" dirty="0"/>
          </a:p>
        </p:txBody>
      </p:sp>
      <p:sp>
        <p:nvSpPr>
          <p:cNvPr id="14" name="ZoneTexte 13">
            <a:extLst>
              <a:ext uri="{FF2B5EF4-FFF2-40B4-BE49-F238E27FC236}">
                <a16:creationId xmlns:a16="http://schemas.microsoft.com/office/drawing/2014/main" id="{7EDA11E1-D4E5-2346-A284-BC0F5D7FD2B0}"/>
              </a:ext>
            </a:extLst>
          </p:cNvPr>
          <p:cNvSpPr txBox="1"/>
          <p:nvPr/>
        </p:nvSpPr>
        <p:spPr>
          <a:xfrm>
            <a:off x="9034516" y="4003991"/>
            <a:ext cx="4337031" cy="584775"/>
          </a:xfrm>
          <a:prstGeom prst="rect">
            <a:avLst/>
          </a:prstGeom>
          <a:noFill/>
        </p:spPr>
        <p:txBody>
          <a:bodyPr wrap="square" rtlCol="0">
            <a:spAutoFit/>
          </a:bodyPr>
          <a:lstStyle/>
          <a:p>
            <a:r>
              <a:rPr lang="fr-FR" sz="1600" b="1" u="sng" dirty="0" err="1"/>
              <a:t>Supersites</a:t>
            </a:r>
            <a:r>
              <a:rPr lang="fr-FR" sz="1600" b="1" u="sng" dirty="0"/>
              <a:t> </a:t>
            </a:r>
            <a:r>
              <a:rPr lang="fr-FR" sz="1600" b="1" u="sng" dirty="0" err="1"/>
              <a:t>imaged</a:t>
            </a:r>
            <a:r>
              <a:rPr lang="fr-FR" sz="1600" b="1" u="sng" dirty="0"/>
              <a:t>:</a:t>
            </a:r>
          </a:p>
          <a:p>
            <a:pPr marL="228594" indent="-228594">
              <a:buClr>
                <a:schemeClr val="accent1"/>
              </a:buClr>
              <a:buFont typeface="Arial" panose="020B0604020202020204" pitchFamily="34" charset="0"/>
              <a:buChar char="•"/>
            </a:pPr>
            <a:r>
              <a:rPr lang="fr-FR" sz="1600" dirty="0" err="1"/>
              <a:t>Ankasa</a:t>
            </a:r>
            <a:endParaRPr lang="fr-FR" sz="1600" dirty="0"/>
          </a:p>
        </p:txBody>
      </p:sp>
      <p:sp>
        <p:nvSpPr>
          <p:cNvPr id="19" name="ZoneTexte 18">
            <a:extLst>
              <a:ext uri="{FF2B5EF4-FFF2-40B4-BE49-F238E27FC236}">
                <a16:creationId xmlns:a16="http://schemas.microsoft.com/office/drawing/2014/main" id="{099D0B74-89D6-0740-98C8-506093155C68}"/>
              </a:ext>
            </a:extLst>
          </p:cNvPr>
          <p:cNvSpPr txBox="1"/>
          <p:nvPr/>
        </p:nvSpPr>
        <p:spPr>
          <a:xfrm>
            <a:off x="112462" y="879537"/>
            <a:ext cx="6985360" cy="420564"/>
          </a:xfrm>
          <a:prstGeom prst="rect">
            <a:avLst/>
          </a:prstGeom>
          <a:noFill/>
        </p:spPr>
        <p:txBody>
          <a:bodyPr wrap="square" rtlCol="0">
            <a:spAutoFit/>
          </a:bodyPr>
          <a:lstStyle/>
          <a:p>
            <a:pPr marL="228594" indent="-228594">
              <a:buClr>
                <a:schemeClr val="accent1"/>
              </a:buClr>
              <a:buFont typeface="Wingdings" pitchFamily="2" charset="2"/>
              <a:buChar char="v"/>
            </a:pPr>
            <a:r>
              <a:rPr lang="fr-FR" sz="2133" b="1" u="sng" dirty="0"/>
              <a:t>French </a:t>
            </a:r>
            <a:r>
              <a:rPr lang="fr-FR" sz="2133" b="1" u="sng" dirty="0" err="1"/>
              <a:t>Guiana</a:t>
            </a:r>
            <a:r>
              <a:rPr lang="fr-FR" sz="2133" b="1" u="sng" dirty="0"/>
              <a:t> (</a:t>
            </a:r>
            <a:r>
              <a:rPr lang="fr-FR" sz="2133" b="1" u="sng" dirty="0" err="1"/>
              <a:t>Neotropical</a:t>
            </a:r>
            <a:r>
              <a:rPr lang="fr-FR" sz="2133" b="1" u="sng" dirty="0"/>
              <a:t> </a:t>
            </a:r>
            <a:r>
              <a:rPr lang="fr-FR" sz="2133" b="1" u="sng" dirty="0" err="1"/>
              <a:t>forest</a:t>
            </a:r>
            <a:r>
              <a:rPr lang="fr-FR" sz="2133" b="1" u="sng" dirty="0"/>
              <a:t>)</a:t>
            </a:r>
            <a:endParaRPr lang="fr-FR" sz="2133" dirty="0"/>
          </a:p>
        </p:txBody>
      </p:sp>
      <p:sp>
        <p:nvSpPr>
          <p:cNvPr id="20" name="ZoneTexte 19">
            <a:extLst>
              <a:ext uri="{FF2B5EF4-FFF2-40B4-BE49-F238E27FC236}">
                <a16:creationId xmlns:a16="http://schemas.microsoft.com/office/drawing/2014/main" id="{87384A0F-3DE5-4B4C-B21E-5C8E5557D60A}"/>
              </a:ext>
            </a:extLst>
          </p:cNvPr>
          <p:cNvSpPr txBox="1"/>
          <p:nvPr/>
        </p:nvSpPr>
        <p:spPr>
          <a:xfrm>
            <a:off x="112461" y="3533546"/>
            <a:ext cx="4713799" cy="420564"/>
          </a:xfrm>
          <a:prstGeom prst="rect">
            <a:avLst/>
          </a:prstGeom>
          <a:noFill/>
        </p:spPr>
        <p:txBody>
          <a:bodyPr wrap="square" rtlCol="0">
            <a:spAutoFit/>
          </a:bodyPr>
          <a:lstStyle/>
          <a:p>
            <a:pPr marL="228594" indent="-228594">
              <a:buClr>
                <a:schemeClr val="accent1"/>
              </a:buClr>
              <a:buFont typeface="Wingdings" pitchFamily="2" charset="2"/>
              <a:buChar char="v"/>
            </a:pPr>
            <a:r>
              <a:rPr lang="fr-FR" sz="2133" b="1" u="sng" dirty="0"/>
              <a:t>Ghana (</a:t>
            </a:r>
            <a:r>
              <a:rPr lang="fr-FR" sz="2133" b="1" u="sng" dirty="0" err="1"/>
              <a:t>Afrotropical</a:t>
            </a:r>
            <a:r>
              <a:rPr lang="fr-FR" sz="2133" b="1" u="sng" dirty="0"/>
              <a:t> </a:t>
            </a:r>
            <a:r>
              <a:rPr lang="fr-FR" sz="2133" b="1" u="sng" dirty="0" err="1"/>
              <a:t>forest</a:t>
            </a:r>
            <a:r>
              <a:rPr lang="fr-FR" sz="2133" b="1" u="sng" dirty="0"/>
              <a:t>)</a:t>
            </a:r>
            <a:endParaRPr lang="fr-FR" sz="2133" dirty="0"/>
          </a:p>
        </p:txBody>
      </p:sp>
      <p:pic>
        <p:nvPicPr>
          <p:cNvPr id="15" name="Image 14">
            <a:extLst>
              <a:ext uri="{FF2B5EF4-FFF2-40B4-BE49-F238E27FC236}">
                <a16:creationId xmlns:a16="http://schemas.microsoft.com/office/drawing/2014/main" id="{E8C3616E-0465-D24F-8801-DC56BF57FD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193" y="1423656"/>
            <a:ext cx="1437687" cy="1879083"/>
          </a:xfrm>
          <a:prstGeom prst="rect">
            <a:avLst/>
          </a:prstGeom>
        </p:spPr>
      </p:pic>
      <p:pic>
        <p:nvPicPr>
          <p:cNvPr id="17" name="Image 16">
            <a:extLst>
              <a:ext uri="{FF2B5EF4-FFF2-40B4-BE49-F238E27FC236}">
                <a16:creationId xmlns:a16="http://schemas.microsoft.com/office/drawing/2014/main" id="{E1E42379-2421-4045-96E5-45266656E3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431" y="4091105"/>
            <a:ext cx="1835211" cy="2096451"/>
          </a:xfrm>
          <a:prstGeom prst="rect">
            <a:avLst/>
          </a:prstGeom>
        </p:spPr>
      </p:pic>
      <p:pic>
        <p:nvPicPr>
          <p:cNvPr id="21" name="Image 22" descr="P1040429">
            <a:extLst>
              <a:ext uri="{FF2B5EF4-FFF2-40B4-BE49-F238E27FC236}">
                <a16:creationId xmlns:a16="http://schemas.microsoft.com/office/drawing/2014/main" id="{26C2F193-2657-2C4C-9FAE-06457ED67A93}"/>
              </a:ext>
            </a:extLst>
          </p:cNvPr>
          <p:cNvPicPr>
            <a:picLocks noChangeAspect="1"/>
          </p:cNvPicPr>
          <p:nvPr/>
        </p:nvPicPr>
        <p:blipFill>
          <a:blip r:embed="rId5" cstate="screen">
            <a:lum bright="6000"/>
            <a:extLst>
              <a:ext uri="{28A0092B-C50C-407E-A947-70E740481C1C}">
                <a14:useLocalDpi xmlns:a14="http://schemas.microsoft.com/office/drawing/2010/main"/>
              </a:ext>
            </a:extLst>
          </a:blip>
          <a:srcRect/>
          <a:stretch>
            <a:fillRect/>
          </a:stretch>
        </p:blipFill>
        <p:spPr bwMode="auto">
          <a:xfrm>
            <a:off x="2645007" y="1634895"/>
            <a:ext cx="1397623" cy="1341092"/>
          </a:xfrm>
          <a:prstGeom prst="rect">
            <a:avLst/>
          </a:prstGeom>
          <a:ln>
            <a:noFill/>
          </a:ln>
          <a:effectLst>
            <a:outerShdw blurRad="292100" dist="139700" dir="2700000" algn="tl" rotWithShape="0">
              <a:srgbClr val="333333">
                <a:alpha val="65000"/>
              </a:srgbClr>
            </a:outerShdw>
          </a:effectLst>
        </p:spPr>
      </p:pic>
      <p:pic>
        <p:nvPicPr>
          <p:cNvPr id="22" name="Picture 7" descr="E:\De CESBIO\AFRISCAT\Mission 2015-03\Photos Clément (appareil)\P1040771.JPG">
            <a:extLst>
              <a:ext uri="{FF2B5EF4-FFF2-40B4-BE49-F238E27FC236}">
                <a16:creationId xmlns:a16="http://schemas.microsoft.com/office/drawing/2014/main" id="{FECE64EB-05FA-A244-A8ED-2EA8AD030D40}"/>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645006" y="4233229"/>
            <a:ext cx="1666072" cy="1249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Rectangle 15">
            <a:extLst>
              <a:ext uri="{FF2B5EF4-FFF2-40B4-BE49-F238E27FC236}">
                <a16:creationId xmlns:a16="http://schemas.microsoft.com/office/drawing/2014/main" id="{B1C4CB6B-8A92-5148-8413-141C2FBDDDC9}"/>
              </a:ext>
            </a:extLst>
          </p:cNvPr>
          <p:cNvSpPr/>
          <p:nvPr/>
        </p:nvSpPr>
        <p:spPr>
          <a:xfrm>
            <a:off x="7672388" y="604361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CD9D88-F83D-5B44-9989-DDE155F52DF9}"/>
              </a:ext>
            </a:extLst>
          </p:cNvPr>
          <p:cNvSpPr txBox="1"/>
          <p:nvPr/>
        </p:nvSpPr>
        <p:spPr>
          <a:xfrm>
            <a:off x="150164" y="216976"/>
            <a:ext cx="7118737" cy="461665"/>
          </a:xfrm>
          <a:prstGeom prst="rect">
            <a:avLst/>
          </a:prstGeom>
          <a:noFill/>
        </p:spPr>
        <p:txBody>
          <a:bodyPr wrap="square" rtlCol="0">
            <a:spAutoFit/>
          </a:bodyPr>
          <a:lstStyle/>
          <a:p>
            <a:r>
              <a:rPr lang="en-US" sz="2400" b="1" dirty="0"/>
              <a:t>In-situ campaign support</a:t>
            </a:r>
          </a:p>
        </p:txBody>
      </p:sp>
    </p:spTree>
    <p:extLst>
      <p:ext uri="{BB962C8B-B14F-4D97-AF65-F5344CB8AC3E}">
        <p14:creationId xmlns:p14="http://schemas.microsoft.com/office/powerpoint/2010/main" val="3336707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A56FC0C4-0701-254E-86EA-191478028CF0}"/>
              </a:ext>
            </a:extLst>
          </p:cNvPr>
          <p:cNvGraphicFramePr>
            <a:graphicFrameLocks noGrp="1"/>
          </p:cNvGraphicFramePr>
          <p:nvPr>
            <p:extLst>
              <p:ext uri="{D42A27DB-BD31-4B8C-83A1-F6EECF244321}">
                <p14:modId xmlns:p14="http://schemas.microsoft.com/office/powerpoint/2010/main" val="2688552915"/>
              </p:ext>
            </p:extLst>
          </p:nvPr>
        </p:nvGraphicFramePr>
        <p:xfrm>
          <a:off x="1478953" y="773383"/>
          <a:ext cx="3495853" cy="5159072"/>
        </p:xfrm>
        <a:graphic>
          <a:graphicData uri="http://schemas.openxmlformats.org/drawingml/2006/table">
            <a:tbl>
              <a:tblPr>
                <a:tableStyleId>{5C22544A-7EE6-4342-B048-85BDC9FD1C3A}</a:tableStyleId>
              </a:tblPr>
              <a:tblGrid>
                <a:gridCol w="1939921">
                  <a:extLst>
                    <a:ext uri="{9D8B030D-6E8A-4147-A177-3AD203B41FA5}">
                      <a16:colId xmlns:a16="http://schemas.microsoft.com/office/drawing/2014/main" val="3548673073"/>
                    </a:ext>
                  </a:extLst>
                </a:gridCol>
                <a:gridCol w="1555932">
                  <a:extLst>
                    <a:ext uri="{9D8B030D-6E8A-4147-A177-3AD203B41FA5}">
                      <a16:colId xmlns:a16="http://schemas.microsoft.com/office/drawing/2014/main" val="3487646004"/>
                    </a:ext>
                  </a:extLst>
                </a:gridCol>
              </a:tblGrid>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Gobabeb</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NAMIBIA</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2508979578"/>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Collelongo</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ITALY</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966306451"/>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Fyodorovskoye</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RUSSIA</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3175470279"/>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Mata Seca</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BRASIL</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2384370528"/>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Peace River</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CANADA</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3414237092"/>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Wytham Woods</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dirty="0">
                          <a:effectLst/>
                          <a:latin typeface="Verdana" panose="020B0604030504040204" pitchFamily="34" charset="0"/>
                          <a:ea typeface="Verdana" panose="020B0604030504040204" pitchFamily="34" charset="0"/>
                          <a:cs typeface="Verdana" panose="020B0604030504040204" pitchFamily="34" charset="0"/>
                        </a:rPr>
                        <a:t>UK</a:t>
                      </a:r>
                      <a:endParaRPr lang="fr-FR"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1560454134"/>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Aurade</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FRANCE</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496321911"/>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Bily Kriz forest</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CZECHIA</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3981998317"/>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Brasschaat </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BELGIUM</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1955657533"/>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Castelporziano2</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ITALY</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2463484588"/>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Fontainebleau-Barbeau</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FRANCE</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1721415470"/>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Hesse</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FRANCE</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977295040"/>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Hohes Holz</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dirty="0">
                          <a:effectLst/>
                          <a:latin typeface="Verdana" panose="020B0604030504040204" pitchFamily="34" charset="0"/>
                          <a:ea typeface="Verdana" panose="020B0604030504040204" pitchFamily="34" charset="0"/>
                          <a:cs typeface="Verdana" panose="020B0604030504040204" pitchFamily="34" charset="0"/>
                        </a:rPr>
                        <a:t>DEUTSCHLAND</a:t>
                      </a:r>
                      <a:endParaRPr lang="fr-FR"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1322793017"/>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Hyytiala</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FINLAND</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652894910"/>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Lanzhot</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CZECHIA</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2515623495"/>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Lison</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ITALY</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458124765"/>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Montiers sur Saulx</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FRANCE</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1185419011"/>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Puechabon</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FRANCE</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2918096315"/>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Selhausen Juelich</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DEUTSCHLAND</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122666881"/>
                  </a:ext>
                </a:extLst>
              </a:tr>
              <a:tr h="161221">
                <a:tc>
                  <a:txBody>
                    <a:bodyPr/>
                    <a:lstStyle/>
                    <a:p>
                      <a:pPr algn="l" fontAlgn="b"/>
                      <a:r>
                        <a:rPr lang="fr-FR" sz="1000" u="none" strike="noStrike" dirty="0" err="1">
                          <a:effectLst/>
                          <a:latin typeface="Verdana" panose="020B0604030504040204" pitchFamily="34" charset="0"/>
                          <a:ea typeface="Verdana" panose="020B0604030504040204" pitchFamily="34" charset="0"/>
                          <a:cs typeface="Verdana" panose="020B0604030504040204" pitchFamily="34" charset="0"/>
                        </a:rPr>
                        <a:t>Svartberget</a:t>
                      </a:r>
                      <a:endParaRPr lang="fr-FR"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SWEDEN</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1573448109"/>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Tharandt</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DEUTSCHLAND</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3955888240"/>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Vielsalm</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BELGIUM</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3000911821"/>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Estrees-Mons A28</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FRANCE</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2022619328"/>
                  </a:ext>
                </a:extLst>
              </a:tr>
              <a:tr h="161221">
                <a:tc>
                  <a:txBody>
                    <a:bodyPr/>
                    <a:lstStyle/>
                    <a:p>
                      <a:pPr algn="l" fontAlgn="b"/>
                      <a:r>
                        <a:rPr lang="fr-FR" sz="1000" u="none" strike="noStrike" dirty="0" err="1">
                          <a:effectLst/>
                          <a:latin typeface="Verdana" panose="020B0604030504040204" pitchFamily="34" charset="0"/>
                          <a:ea typeface="Verdana" panose="020B0604030504040204" pitchFamily="34" charset="0"/>
                          <a:cs typeface="Verdana" panose="020B0604030504040204" pitchFamily="34" charset="0"/>
                        </a:rPr>
                        <a:t>Hainich</a:t>
                      </a:r>
                      <a:endParaRPr lang="fr-FR"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DEUTSCHLAND</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1683493002"/>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Kenttarova</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FINLAND</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3822251823"/>
                  </a:ext>
                </a:extLst>
              </a:tr>
              <a:tr h="161221">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Loobos</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u="none" strike="noStrike">
                          <a:effectLst/>
                          <a:latin typeface="Verdana" panose="020B0604030504040204" pitchFamily="34" charset="0"/>
                          <a:ea typeface="Verdana" panose="020B0604030504040204" pitchFamily="34" charset="0"/>
                          <a:cs typeface="Verdana" panose="020B0604030504040204" pitchFamily="34" charset="0"/>
                        </a:rPr>
                        <a:t>NETHERLANDS</a:t>
                      </a:r>
                      <a:endParaRPr lang="fr-FR" sz="10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extLst>
                  <a:ext uri="{0D108BD9-81ED-4DB2-BD59-A6C34878D82A}">
                    <a16:rowId xmlns:a16="http://schemas.microsoft.com/office/drawing/2014/main" val="4138582436"/>
                  </a:ext>
                </a:extLst>
              </a:tr>
              <a:tr h="161221">
                <a:tc>
                  <a:txBody>
                    <a:bodyPr/>
                    <a:lstStyle/>
                    <a:p>
                      <a:pPr algn="l" fontAlgn="b"/>
                      <a:r>
                        <a:rPr lang="fr-FR" sz="1000" b="0"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Purkersdorf</a:t>
                      </a:r>
                      <a:endParaRPr lang="fr-FR"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AUSTRIA</a:t>
                      </a:r>
                    </a:p>
                  </a:txBody>
                  <a:tcPr marL="8821" marR="8821" marT="8821" marB="0" anchor="b"/>
                </a:tc>
                <a:extLst>
                  <a:ext uri="{0D108BD9-81ED-4DB2-BD59-A6C34878D82A}">
                    <a16:rowId xmlns:a16="http://schemas.microsoft.com/office/drawing/2014/main" val="830291305"/>
                  </a:ext>
                </a:extLst>
              </a:tr>
              <a:tr h="161221">
                <a:tc>
                  <a:txBody>
                    <a:bodyPr/>
                    <a:lstStyle/>
                    <a:p>
                      <a:pPr algn="l" fontAlgn="b"/>
                      <a:r>
                        <a:rPr lang="fr-FR"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Ardennes</a:t>
                      </a:r>
                    </a:p>
                  </a:txBody>
                  <a:tcPr marL="8821" marR="8821" marT="8821" marB="0" anchor="b"/>
                </a:tc>
                <a:tc>
                  <a:txBody>
                    <a:bodyPr/>
                    <a:lstStyle/>
                    <a:p>
                      <a:pPr algn="l" fontAlgn="b"/>
                      <a:r>
                        <a:rPr lang="fr-FR"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BELGIUM</a:t>
                      </a:r>
                    </a:p>
                  </a:txBody>
                  <a:tcPr marL="8821" marR="8821" marT="8821" marB="0" anchor="b"/>
                </a:tc>
                <a:extLst>
                  <a:ext uri="{0D108BD9-81ED-4DB2-BD59-A6C34878D82A}">
                    <a16:rowId xmlns:a16="http://schemas.microsoft.com/office/drawing/2014/main" val="1286708554"/>
                  </a:ext>
                </a:extLst>
              </a:tr>
              <a:tr h="161221">
                <a:tc>
                  <a:txBody>
                    <a:bodyPr/>
                    <a:lstStyle/>
                    <a:p>
                      <a:pPr algn="l" fontAlgn="b"/>
                      <a:r>
                        <a:rPr lang="fr-FR" sz="1000" b="0"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Zofin</a:t>
                      </a:r>
                      <a:endParaRPr lang="fr-FR"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CZECH REPUBLIC</a:t>
                      </a:r>
                    </a:p>
                  </a:txBody>
                  <a:tcPr marL="8821" marR="8821" marT="8821" marB="0" anchor="b"/>
                </a:tc>
                <a:extLst>
                  <a:ext uri="{0D108BD9-81ED-4DB2-BD59-A6C34878D82A}">
                    <a16:rowId xmlns:a16="http://schemas.microsoft.com/office/drawing/2014/main" val="2714418597"/>
                  </a:ext>
                </a:extLst>
              </a:tr>
              <a:tr h="161221">
                <a:tc>
                  <a:txBody>
                    <a:bodyPr/>
                    <a:lstStyle/>
                    <a:p>
                      <a:pPr algn="l" fontAlgn="b"/>
                      <a:r>
                        <a:rPr lang="fr-FR" sz="1000" b="0"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Jarvselja</a:t>
                      </a:r>
                      <a:endParaRPr lang="fr-FR"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ESTONIA</a:t>
                      </a:r>
                    </a:p>
                  </a:txBody>
                  <a:tcPr marL="8821" marR="8821" marT="8821" marB="0" anchor="b"/>
                </a:tc>
                <a:extLst>
                  <a:ext uri="{0D108BD9-81ED-4DB2-BD59-A6C34878D82A}">
                    <a16:rowId xmlns:a16="http://schemas.microsoft.com/office/drawing/2014/main" val="1685395528"/>
                  </a:ext>
                </a:extLst>
              </a:tr>
              <a:tr h="161221">
                <a:tc>
                  <a:txBody>
                    <a:bodyPr/>
                    <a:lstStyle/>
                    <a:p>
                      <a:pPr algn="l" fontAlgn="b"/>
                      <a:r>
                        <a:rPr lang="fr-FR" sz="1000" b="0"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Speulderbos</a:t>
                      </a:r>
                      <a:endParaRPr lang="fr-FR"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NETHERLANDS</a:t>
                      </a:r>
                    </a:p>
                  </a:txBody>
                  <a:tcPr marL="8821" marR="8821" marT="8821" marB="0" anchor="b"/>
                </a:tc>
                <a:extLst>
                  <a:ext uri="{0D108BD9-81ED-4DB2-BD59-A6C34878D82A}">
                    <a16:rowId xmlns:a16="http://schemas.microsoft.com/office/drawing/2014/main" val="2685601609"/>
                  </a:ext>
                </a:extLst>
              </a:tr>
              <a:tr h="161221">
                <a:tc>
                  <a:txBody>
                    <a:bodyPr/>
                    <a:lstStyle/>
                    <a:p>
                      <a:pPr algn="l" fontAlgn="b"/>
                      <a:r>
                        <a:rPr lang="fr-FR" sz="1000" b="0" i="0" u="none" strike="noStrike"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Bialowieski</a:t>
                      </a:r>
                      <a:endParaRPr lang="fr-FR"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8821" marR="8821" marT="8821" marB="0" anchor="b"/>
                </a:tc>
                <a:tc>
                  <a:txBody>
                    <a:bodyPr/>
                    <a:lstStyle/>
                    <a:p>
                      <a:pPr algn="l" fontAlgn="b"/>
                      <a:r>
                        <a:rPr lang="fr-FR" sz="1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POLAND</a:t>
                      </a:r>
                    </a:p>
                  </a:txBody>
                  <a:tcPr marL="8821" marR="8821" marT="8821" marB="0" anchor="b"/>
                </a:tc>
                <a:extLst>
                  <a:ext uri="{0D108BD9-81ED-4DB2-BD59-A6C34878D82A}">
                    <a16:rowId xmlns:a16="http://schemas.microsoft.com/office/drawing/2014/main" val="140893506"/>
                  </a:ext>
                </a:extLst>
              </a:tr>
            </a:tbl>
          </a:graphicData>
        </a:graphic>
      </p:graphicFrame>
      <p:sp>
        <p:nvSpPr>
          <p:cNvPr id="16" name="ZoneTexte 15">
            <a:extLst>
              <a:ext uri="{FF2B5EF4-FFF2-40B4-BE49-F238E27FC236}">
                <a16:creationId xmlns:a16="http://schemas.microsoft.com/office/drawing/2014/main" id="{CF355D45-FFFE-BF44-A9CC-62723F6EBBD6}"/>
              </a:ext>
            </a:extLst>
          </p:cNvPr>
          <p:cNvSpPr txBox="1"/>
          <p:nvPr/>
        </p:nvSpPr>
        <p:spPr>
          <a:xfrm>
            <a:off x="6332323" y="2273015"/>
            <a:ext cx="5347859" cy="2061718"/>
          </a:xfrm>
          <a:prstGeom prst="rect">
            <a:avLst/>
          </a:prstGeom>
          <a:noFill/>
        </p:spPr>
        <p:txBody>
          <a:bodyPr wrap="square" rtlCol="0">
            <a:spAutoFit/>
          </a:bodyPr>
          <a:lstStyle/>
          <a:p>
            <a:pPr marL="228594" indent="-228594">
              <a:buClr>
                <a:schemeClr val="accent1"/>
              </a:buClr>
              <a:buFont typeface="Wingdings" pitchFamily="2" charset="2"/>
              <a:buChar char="Ø"/>
            </a:pPr>
            <a:r>
              <a:rPr lang="fr-FR" sz="2133" dirty="0"/>
              <a:t>To </a:t>
            </a:r>
            <a:r>
              <a:rPr lang="fr-FR" sz="2133" dirty="0" err="1"/>
              <a:t>be</a:t>
            </a:r>
            <a:r>
              <a:rPr lang="fr-FR" sz="2133" dirty="0"/>
              <a:t> </a:t>
            </a:r>
            <a:r>
              <a:rPr lang="fr-FR" sz="2133" dirty="0" err="1"/>
              <a:t>defined</a:t>
            </a:r>
            <a:r>
              <a:rPr lang="fr-FR" sz="2133" dirty="0"/>
              <a:t> and </a:t>
            </a:r>
            <a:r>
              <a:rPr lang="fr-FR" sz="2133" dirty="0" err="1"/>
              <a:t>agreed</a:t>
            </a:r>
            <a:r>
              <a:rPr lang="fr-FR" sz="2133" dirty="0"/>
              <a:t> </a:t>
            </a:r>
            <a:r>
              <a:rPr lang="fr-FR" sz="2133" dirty="0" err="1"/>
              <a:t>following</a:t>
            </a:r>
            <a:r>
              <a:rPr lang="fr-FR" sz="2133" dirty="0"/>
              <a:t> the </a:t>
            </a:r>
            <a:r>
              <a:rPr lang="fr-FR" sz="2133" dirty="0" err="1"/>
              <a:t>work</a:t>
            </a:r>
            <a:r>
              <a:rPr lang="fr-FR" sz="2133" dirty="0"/>
              <a:t> of the CEOS LPV focus on </a:t>
            </a:r>
            <a:r>
              <a:rPr lang="fr-FR" sz="2133" dirty="0" err="1"/>
              <a:t>Biomass</a:t>
            </a:r>
            <a:r>
              <a:rPr lang="fr-FR" sz="2133" dirty="0"/>
              <a:t>.</a:t>
            </a:r>
          </a:p>
          <a:p>
            <a:pPr marL="228594" indent="-228594">
              <a:buClr>
                <a:schemeClr val="accent1"/>
              </a:buClr>
              <a:buFont typeface="Wingdings" pitchFamily="2" charset="2"/>
              <a:buChar char="Ø"/>
            </a:pPr>
            <a:endParaRPr lang="fr-FR" sz="2133" dirty="0"/>
          </a:p>
          <a:p>
            <a:pPr algn="ctr">
              <a:buClr>
                <a:schemeClr val="accent1"/>
              </a:buClr>
            </a:pPr>
            <a:r>
              <a:rPr lang="fr-FR" sz="2133" i="1" dirty="0"/>
              <a:t>(more info in the </a:t>
            </a:r>
            <a:r>
              <a:rPr lang="fr-FR" sz="2133" i="1" dirty="0" err="1"/>
              <a:t>presentation</a:t>
            </a:r>
            <a:r>
              <a:rPr lang="fr-FR" sz="2133" i="1" dirty="0"/>
              <a:t> of Laura </a:t>
            </a:r>
            <a:r>
              <a:rPr lang="fr-FR" sz="2133" i="1" dirty="0" err="1"/>
              <a:t>Ducanson</a:t>
            </a:r>
            <a:r>
              <a:rPr lang="fr-FR" sz="2133" i="1" dirty="0"/>
              <a:t> at 11:00) </a:t>
            </a:r>
          </a:p>
        </p:txBody>
      </p:sp>
      <p:sp>
        <p:nvSpPr>
          <p:cNvPr id="5" name="TextBox 4">
            <a:extLst>
              <a:ext uri="{FF2B5EF4-FFF2-40B4-BE49-F238E27FC236}">
                <a16:creationId xmlns:a16="http://schemas.microsoft.com/office/drawing/2014/main" id="{F020756E-4764-9646-8519-EA0547E1AA74}"/>
              </a:ext>
            </a:extLst>
          </p:cNvPr>
          <p:cNvSpPr txBox="1"/>
          <p:nvPr/>
        </p:nvSpPr>
        <p:spPr>
          <a:xfrm rot="20545451">
            <a:off x="4279851" y="2980709"/>
            <a:ext cx="1389615" cy="646331"/>
          </a:xfrm>
          <a:prstGeom prst="rect">
            <a:avLst/>
          </a:prstGeom>
          <a:solidFill>
            <a:srgbClr val="FFFF00"/>
          </a:solidFill>
        </p:spPr>
        <p:txBody>
          <a:bodyPr wrap="square" rtlCol="0">
            <a:spAutoFit/>
          </a:bodyPr>
          <a:lstStyle/>
          <a:p>
            <a:pPr algn="ctr"/>
            <a:r>
              <a:rPr lang="en-US" b="1" dirty="0"/>
              <a:t>Work in progress</a:t>
            </a:r>
          </a:p>
        </p:txBody>
      </p:sp>
      <p:sp>
        <p:nvSpPr>
          <p:cNvPr id="6" name="Rectangle 5">
            <a:extLst>
              <a:ext uri="{FF2B5EF4-FFF2-40B4-BE49-F238E27FC236}">
                <a16:creationId xmlns:a16="http://schemas.microsoft.com/office/drawing/2014/main" id="{3298E440-20A8-994E-89FA-DBEE204718C5}"/>
              </a:ext>
            </a:extLst>
          </p:cNvPr>
          <p:cNvSpPr/>
          <p:nvPr/>
        </p:nvSpPr>
        <p:spPr>
          <a:xfrm>
            <a:off x="7672388" y="604361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EAD144-B3E3-E249-9453-C0B6C665EE26}"/>
              </a:ext>
            </a:extLst>
          </p:cNvPr>
          <p:cNvSpPr txBox="1"/>
          <p:nvPr/>
        </p:nvSpPr>
        <p:spPr>
          <a:xfrm>
            <a:off x="150164" y="216976"/>
            <a:ext cx="7118737" cy="461665"/>
          </a:xfrm>
          <a:prstGeom prst="rect">
            <a:avLst/>
          </a:prstGeom>
          <a:noFill/>
        </p:spPr>
        <p:txBody>
          <a:bodyPr wrap="square" rtlCol="0">
            <a:spAutoFit/>
          </a:bodyPr>
          <a:lstStyle/>
          <a:p>
            <a:r>
              <a:rPr lang="en-US" sz="2400" b="1" dirty="0"/>
              <a:t>Other potential future support</a:t>
            </a:r>
          </a:p>
        </p:txBody>
      </p:sp>
      <p:sp>
        <p:nvSpPr>
          <p:cNvPr id="4" name="Title 3">
            <a:extLst>
              <a:ext uri="{FF2B5EF4-FFF2-40B4-BE49-F238E27FC236}">
                <a16:creationId xmlns:a16="http://schemas.microsoft.com/office/drawing/2014/main" id="{091D48D5-65CB-0B4D-A721-5563016ACF8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64228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Namibia_S2A_OPER_MSI_L1C_TL_SGS__20160502T140157_A004494_T33JWN_B04_subset.jpg">
            <a:extLst>
              <a:ext uri="{FF2B5EF4-FFF2-40B4-BE49-F238E27FC236}">
                <a16:creationId xmlns:a16="http://schemas.microsoft.com/office/drawing/2014/main" id="{2742BB0C-9B05-DB40-B246-6E291575002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
            <a:ext cx="12193588" cy="6858893"/>
          </a:xfrm>
          <a:prstGeom prst="rect">
            <a:avLst/>
          </a:prstGeom>
        </p:spPr>
      </p:pic>
      <p:sp>
        <p:nvSpPr>
          <p:cNvPr id="10" name="Titre 4">
            <a:extLst>
              <a:ext uri="{FF2B5EF4-FFF2-40B4-BE49-F238E27FC236}">
                <a16:creationId xmlns:a16="http://schemas.microsoft.com/office/drawing/2014/main" id="{385D7150-5E3C-2F42-B849-6C66740E9CA0}"/>
              </a:ext>
            </a:extLst>
          </p:cNvPr>
          <p:cNvSpPr txBox="1">
            <a:spLocks/>
          </p:cNvSpPr>
          <p:nvPr/>
        </p:nvSpPr>
        <p:spPr bwMode="auto">
          <a:xfrm>
            <a:off x="0" y="6583636"/>
            <a:ext cx="1632030" cy="261610"/>
          </a:xfrm>
          <a:prstGeom prst="rect">
            <a:avLst/>
          </a:prstGeom>
          <a:solidFill>
            <a:srgbClr val="FFFFFF">
              <a:alpha val="60000"/>
            </a:srgbClr>
          </a:solid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sz="1100" dirty="0"/>
              <a:t>Sentinel-2, Namibia</a:t>
            </a:r>
          </a:p>
        </p:txBody>
      </p:sp>
      <p:sp>
        <p:nvSpPr>
          <p:cNvPr id="11" name="Rectangle 19">
            <a:extLst>
              <a:ext uri="{FF2B5EF4-FFF2-40B4-BE49-F238E27FC236}">
                <a16:creationId xmlns:a16="http://schemas.microsoft.com/office/drawing/2014/main" id="{E6FEF355-82BA-EF47-B099-FCA442E2B171}"/>
              </a:ext>
            </a:extLst>
          </p:cNvPr>
          <p:cNvSpPr txBox="1">
            <a:spLocks noChangeArrowheads="1"/>
          </p:cNvSpPr>
          <p:nvPr/>
        </p:nvSpPr>
        <p:spPr bwMode="auto">
          <a:xfrm>
            <a:off x="0" y="381372"/>
            <a:ext cx="6227180" cy="1940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732" tIns="46366" rIns="92732" bIns="46366" numCol="1" anchor="b" anchorCtr="0" compatLnSpc="1">
            <a:prstTxWarp prst="textNoShape">
              <a:avLst/>
            </a:prstTxWarp>
            <a:spAutoFit/>
          </a:bodyPr>
          <a:lstStyle/>
          <a:p>
            <a:pPr algn="ctr">
              <a:defRPr/>
            </a:pPr>
            <a:r>
              <a:rPr lang="en-US" sz="4000" b="1" dirty="0">
                <a:solidFill>
                  <a:schemeClr val="bg1"/>
                </a:solidFill>
                <a:latin typeface="Verdana"/>
                <a:ea typeface="+mj-ea"/>
                <a:cs typeface="Verdana"/>
              </a:rPr>
              <a:t>Thank you </a:t>
            </a:r>
          </a:p>
          <a:p>
            <a:pPr algn="ctr">
              <a:defRPr/>
            </a:pPr>
            <a:r>
              <a:rPr lang="en-US" sz="4000" b="1" dirty="0">
                <a:solidFill>
                  <a:schemeClr val="bg1"/>
                </a:solidFill>
                <a:latin typeface="Verdana"/>
                <a:ea typeface="+mj-ea"/>
                <a:cs typeface="Verdana"/>
              </a:rPr>
              <a:t>for your kind attention!</a:t>
            </a:r>
          </a:p>
        </p:txBody>
      </p:sp>
      <p:sp>
        <p:nvSpPr>
          <p:cNvPr id="6" name="Rectangle 5">
            <a:extLst>
              <a:ext uri="{FF2B5EF4-FFF2-40B4-BE49-F238E27FC236}">
                <a16:creationId xmlns:a16="http://schemas.microsoft.com/office/drawing/2014/main" id="{06FCFCDB-2214-A74C-8D16-7965017AD6BE}"/>
              </a:ext>
            </a:extLst>
          </p:cNvPr>
          <p:cNvSpPr/>
          <p:nvPr/>
        </p:nvSpPr>
        <p:spPr>
          <a:xfrm>
            <a:off x="142780" y="2909642"/>
            <a:ext cx="6502101" cy="400110"/>
          </a:xfrm>
          <a:prstGeom prst="rect">
            <a:avLst/>
          </a:prstGeom>
        </p:spPr>
        <p:txBody>
          <a:bodyPr wrap="none">
            <a:spAutoFit/>
          </a:bodyPr>
          <a:lstStyle/>
          <a:p>
            <a:pPr lvl="0" algn="just">
              <a:defRPr/>
            </a:pPr>
            <a:r>
              <a:rPr lang="en-US" sz="2000" b="1" dirty="0">
                <a:solidFill>
                  <a:srgbClr val="FFFFFF"/>
                </a:solidFill>
                <a:latin typeface="Verdana"/>
                <a:cs typeface="Verdana"/>
              </a:rPr>
              <a:t>Valentina Boccia – </a:t>
            </a:r>
            <a:r>
              <a:rPr lang="en-US" sz="2000" b="1" dirty="0" err="1">
                <a:solidFill>
                  <a:srgbClr val="FFFFFF"/>
                </a:solidFill>
                <a:latin typeface="Verdana"/>
                <a:cs typeface="Verdana"/>
              </a:rPr>
              <a:t>valentina.boccia@esa.int</a:t>
            </a:r>
            <a:endParaRPr lang="en-US" sz="2000" b="1" dirty="0">
              <a:solidFill>
                <a:srgbClr val="FFFFFF"/>
              </a:solidFill>
              <a:latin typeface="Verdana"/>
              <a:cs typeface="Verdana"/>
            </a:endParaRPr>
          </a:p>
        </p:txBody>
      </p:sp>
    </p:spTree>
    <p:extLst>
      <p:ext uri="{BB962C8B-B14F-4D97-AF65-F5344CB8AC3E}">
        <p14:creationId xmlns:p14="http://schemas.microsoft.com/office/powerpoint/2010/main" val="23465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BB3BB5-2ACC-614E-BC86-67019DA09D62}"/>
              </a:ext>
            </a:extLst>
          </p:cNvPr>
          <p:cNvSpPr/>
          <p:nvPr/>
        </p:nvSpPr>
        <p:spPr>
          <a:xfrm>
            <a:off x="7672388" y="6068712"/>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9E91DD-3FF1-724D-B786-74AE622ADB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3588" cy="6083959"/>
          </a:xfrm>
          <a:prstGeom prst="rect">
            <a:avLst/>
          </a:prstGeom>
        </p:spPr>
      </p:pic>
      <p:sp>
        <p:nvSpPr>
          <p:cNvPr id="6" name="Titre 4">
            <a:extLst>
              <a:ext uri="{FF2B5EF4-FFF2-40B4-BE49-F238E27FC236}">
                <a16:creationId xmlns:a16="http://schemas.microsoft.com/office/drawing/2014/main" id="{24DD782E-6405-244E-951A-A01F85F8D7F8}"/>
              </a:ext>
            </a:extLst>
          </p:cNvPr>
          <p:cNvSpPr txBox="1">
            <a:spLocks/>
          </p:cNvSpPr>
          <p:nvPr/>
        </p:nvSpPr>
        <p:spPr bwMode="auto">
          <a:xfrm>
            <a:off x="8890782" y="6083959"/>
            <a:ext cx="3302806" cy="261610"/>
          </a:xfrm>
          <a:prstGeom prst="rect">
            <a:avLst/>
          </a:prstGeom>
          <a:solidFill>
            <a:srgbClr val="FFFFFF"/>
          </a:solidFill>
          <a:ln w="25400" cap="flat" cmpd="sng" algn="ctr">
            <a:solidFill>
              <a:srgbClr val="FFFFFF"/>
            </a:solidFill>
            <a:prstDash val="solid"/>
          </a:ln>
          <a:effec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4D4F53"/>
                </a:solidFill>
                <a:effectLst/>
                <a:uLnTx/>
                <a:uFillTx/>
                <a:latin typeface="Verdana"/>
                <a:ea typeface="+mj-ea"/>
                <a:cs typeface="Verdana"/>
              </a:rPr>
              <a:t>Sentinel-2 - Lake Mackay, western Australia</a:t>
            </a:r>
          </a:p>
        </p:txBody>
      </p:sp>
      <p:sp>
        <p:nvSpPr>
          <p:cNvPr id="2" name="Rounded Rectangle 1">
            <a:extLst>
              <a:ext uri="{FF2B5EF4-FFF2-40B4-BE49-F238E27FC236}">
                <a16:creationId xmlns:a16="http://schemas.microsoft.com/office/drawing/2014/main" id="{DD4B8BF1-8B32-5F4B-9350-14AB3581C66B}"/>
              </a:ext>
            </a:extLst>
          </p:cNvPr>
          <p:cNvSpPr/>
          <p:nvPr/>
        </p:nvSpPr>
        <p:spPr>
          <a:xfrm>
            <a:off x="5205046" y="307671"/>
            <a:ext cx="6853604" cy="5387926"/>
          </a:xfrm>
          <a:prstGeom prst="roundRect">
            <a:avLst>
              <a:gd name="adj" fmla="val 6745"/>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ADF667-995D-B049-A944-E6A268A225E8}"/>
              </a:ext>
            </a:extLst>
          </p:cNvPr>
          <p:cNvSpPr txBox="1"/>
          <p:nvPr/>
        </p:nvSpPr>
        <p:spPr>
          <a:xfrm>
            <a:off x="5362958" y="386309"/>
            <a:ext cx="6537779" cy="5324535"/>
          </a:xfrm>
          <a:prstGeom prst="rect">
            <a:avLst/>
          </a:prstGeom>
          <a:noFill/>
        </p:spPr>
        <p:txBody>
          <a:bodyPr wrap="square" rtlCol="0">
            <a:spAutoFit/>
          </a:bodyPr>
          <a:lstStyle/>
          <a:p>
            <a:pPr algn="just"/>
            <a:r>
              <a:rPr lang="en-US" sz="2000" dirty="0"/>
              <a:t>We wish for the establishment of a Supersite network that:</a:t>
            </a:r>
          </a:p>
          <a:p>
            <a:pPr algn="just"/>
            <a:endParaRPr lang="en-US" sz="2000" b="1" dirty="0"/>
          </a:p>
          <a:p>
            <a:pPr marL="342900" indent="-342900" algn="just">
              <a:buFont typeface="Courier New" panose="02070309020205020404" pitchFamily="49" charset="0"/>
              <a:buChar char="o"/>
            </a:pPr>
            <a:r>
              <a:rPr lang="en-US" sz="2000" dirty="0"/>
              <a:t>is </a:t>
            </a:r>
            <a:r>
              <a:rPr lang="en-US" sz="2000" b="1" dirty="0"/>
              <a:t>spread worldwide</a:t>
            </a:r>
          </a:p>
          <a:p>
            <a:pPr algn="just"/>
            <a:endParaRPr lang="en-US" sz="2000" b="1" dirty="0"/>
          </a:p>
          <a:p>
            <a:pPr marL="342900" indent="-342900" algn="just">
              <a:buFont typeface="Courier New" panose="02070309020205020404" pitchFamily="49" charset="0"/>
              <a:buChar char="o"/>
            </a:pPr>
            <a:r>
              <a:rPr lang="en-US" sz="2000" dirty="0"/>
              <a:t>is </a:t>
            </a:r>
            <a:r>
              <a:rPr lang="en-US" sz="2000" b="1" dirty="0"/>
              <a:t>representative of several biomes</a:t>
            </a:r>
          </a:p>
          <a:p>
            <a:pPr algn="just"/>
            <a:r>
              <a:rPr lang="en-US" sz="2000" b="1" dirty="0"/>
              <a:t> </a:t>
            </a:r>
          </a:p>
          <a:p>
            <a:pPr marL="342900" indent="-342900" algn="just">
              <a:buFont typeface="Courier New" panose="02070309020205020404" pitchFamily="49" charset="0"/>
              <a:buChar char="o"/>
            </a:pPr>
            <a:r>
              <a:rPr lang="en-US" sz="2000" dirty="0"/>
              <a:t>adopts the </a:t>
            </a:r>
            <a:r>
              <a:rPr lang="en-US" sz="2000" b="1" dirty="0"/>
              <a:t>same validation protocols and procedures for each site</a:t>
            </a:r>
          </a:p>
          <a:p>
            <a:pPr algn="just"/>
            <a:endParaRPr lang="en-US" sz="2000" b="1" dirty="0"/>
          </a:p>
          <a:p>
            <a:pPr marL="342900" indent="-342900" algn="just">
              <a:buFont typeface="Courier New" panose="02070309020205020404" pitchFamily="49" charset="0"/>
              <a:buChar char="o"/>
            </a:pPr>
            <a:r>
              <a:rPr lang="en-US" sz="2000" dirty="0"/>
              <a:t>can be used </a:t>
            </a:r>
            <a:r>
              <a:rPr lang="en-US" sz="2000" b="1" dirty="0"/>
              <a:t>to operationally validate data </a:t>
            </a:r>
            <a:r>
              <a:rPr lang="en-US" sz="2000" dirty="0"/>
              <a:t>generated by </a:t>
            </a:r>
            <a:r>
              <a:rPr lang="en-US" sz="2000" b="1" dirty="0"/>
              <a:t>multiple EO satellite missions (and from multiple Space Agencies)</a:t>
            </a:r>
          </a:p>
          <a:p>
            <a:pPr algn="just"/>
            <a:endParaRPr lang="en-US" sz="2000" b="1" dirty="0"/>
          </a:p>
          <a:p>
            <a:pPr marL="342900" indent="-342900" algn="just">
              <a:buFont typeface="Courier New" panose="02070309020205020404" pitchFamily="49" charset="0"/>
              <a:buChar char="o"/>
            </a:pPr>
            <a:r>
              <a:rPr lang="en-US" sz="2000" dirty="0"/>
              <a:t>is the result of a </a:t>
            </a:r>
            <a:r>
              <a:rPr lang="en-US" sz="2000" b="1" dirty="0"/>
              <a:t>global effort at international level, for the benefit of the EO international users community.</a:t>
            </a:r>
          </a:p>
        </p:txBody>
      </p:sp>
    </p:spTree>
    <p:extLst>
      <p:ext uri="{BB962C8B-B14F-4D97-AF65-F5344CB8AC3E}">
        <p14:creationId xmlns:p14="http://schemas.microsoft.com/office/powerpoint/2010/main" val="16299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BB3BB5-2ACC-614E-BC86-67019DA09D62}"/>
              </a:ext>
            </a:extLst>
          </p:cNvPr>
          <p:cNvSpPr/>
          <p:nvPr/>
        </p:nvSpPr>
        <p:spPr>
          <a:xfrm>
            <a:off x="7672388" y="6043613"/>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9E91DD-3FF1-724D-B786-74AE622ADB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3588" cy="6083959"/>
          </a:xfrm>
          <a:prstGeom prst="rect">
            <a:avLst/>
          </a:prstGeom>
        </p:spPr>
      </p:pic>
      <p:sp>
        <p:nvSpPr>
          <p:cNvPr id="6" name="Titre 4">
            <a:extLst>
              <a:ext uri="{FF2B5EF4-FFF2-40B4-BE49-F238E27FC236}">
                <a16:creationId xmlns:a16="http://schemas.microsoft.com/office/drawing/2014/main" id="{24DD782E-6405-244E-951A-A01F85F8D7F8}"/>
              </a:ext>
            </a:extLst>
          </p:cNvPr>
          <p:cNvSpPr txBox="1">
            <a:spLocks/>
          </p:cNvSpPr>
          <p:nvPr/>
        </p:nvSpPr>
        <p:spPr bwMode="auto">
          <a:xfrm>
            <a:off x="8890782" y="6083959"/>
            <a:ext cx="3302806" cy="261610"/>
          </a:xfrm>
          <a:prstGeom prst="rect">
            <a:avLst/>
          </a:prstGeom>
          <a:solidFill>
            <a:srgbClr val="FFFFFF"/>
          </a:solidFill>
          <a:ln w="25400" cap="flat" cmpd="sng" algn="ctr">
            <a:solidFill>
              <a:srgbClr val="FFFFFF"/>
            </a:solidFill>
            <a:prstDash val="solid"/>
          </a:ln>
          <a:effec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4D4F53"/>
                </a:solidFill>
                <a:effectLst/>
                <a:uLnTx/>
                <a:uFillTx/>
                <a:latin typeface="Verdana"/>
                <a:ea typeface="+mj-ea"/>
                <a:cs typeface="Verdana"/>
              </a:rPr>
              <a:t>Sentinel-2 - Lake Mackay, western Australia</a:t>
            </a:r>
          </a:p>
        </p:txBody>
      </p:sp>
      <p:sp>
        <p:nvSpPr>
          <p:cNvPr id="2" name="Rounded Rectangle 1">
            <a:extLst>
              <a:ext uri="{FF2B5EF4-FFF2-40B4-BE49-F238E27FC236}">
                <a16:creationId xmlns:a16="http://schemas.microsoft.com/office/drawing/2014/main" id="{DD4B8BF1-8B32-5F4B-9350-14AB3581C66B}"/>
              </a:ext>
            </a:extLst>
          </p:cNvPr>
          <p:cNvSpPr/>
          <p:nvPr/>
        </p:nvSpPr>
        <p:spPr>
          <a:xfrm>
            <a:off x="2291787" y="307670"/>
            <a:ext cx="9766863" cy="4681019"/>
          </a:xfrm>
          <a:prstGeom prst="roundRect">
            <a:avLst>
              <a:gd name="adj" fmla="val 67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ADF667-995D-B049-A944-E6A268A225E8}"/>
              </a:ext>
            </a:extLst>
          </p:cNvPr>
          <p:cNvSpPr txBox="1"/>
          <p:nvPr/>
        </p:nvSpPr>
        <p:spPr>
          <a:xfrm>
            <a:off x="2384386" y="386309"/>
            <a:ext cx="9516352" cy="2246769"/>
          </a:xfrm>
          <a:prstGeom prst="rect">
            <a:avLst/>
          </a:prstGeom>
          <a:noFill/>
        </p:spPr>
        <p:txBody>
          <a:bodyPr wrap="square" rtlCol="0">
            <a:spAutoFit/>
          </a:bodyPr>
          <a:lstStyle/>
          <a:p>
            <a:pPr algn="just"/>
            <a:r>
              <a:rPr lang="en-US" sz="2000" dirty="0"/>
              <a:t>ESA is contributing to the establishment of such Supersite network through:</a:t>
            </a:r>
          </a:p>
          <a:p>
            <a:pPr algn="just"/>
            <a:endParaRPr lang="en-US" sz="2000" dirty="0"/>
          </a:p>
          <a:p>
            <a:pPr marL="285750" indent="-285750">
              <a:buFont typeface="Wingdings" pitchFamily="2" charset="2"/>
              <a:buChar char="Ø"/>
            </a:pPr>
            <a:r>
              <a:rPr lang="en-US" sz="2000" b="1" dirty="0"/>
              <a:t>FRM4VEG project </a:t>
            </a:r>
            <a:r>
              <a:rPr lang="en-US" sz="2000" dirty="0"/>
              <a:t>(Fiducial Reference  Measurements for Vegetation)</a:t>
            </a:r>
          </a:p>
          <a:p>
            <a:endParaRPr lang="en-US" sz="2000" dirty="0"/>
          </a:p>
          <a:p>
            <a:pPr marL="285750" indent="-285750">
              <a:buFont typeface="Wingdings" pitchFamily="2" charset="2"/>
              <a:buChar char="Ø"/>
            </a:pPr>
            <a:r>
              <a:rPr lang="en-US" sz="2000" dirty="0"/>
              <a:t>Preparation activities for the </a:t>
            </a:r>
            <a:r>
              <a:rPr lang="en-US" sz="2000" b="1" dirty="0"/>
              <a:t>BIOMASS mission</a:t>
            </a:r>
          </a:p>
          <a:p>
            <a:pPr algn="just"/>
            <a:endParaRPr lang="en-US" sz="2000" dirty="0"/>
          </a:p>
        </p:txBody>
      </p:sp>
      <p:pic>
        <p:nvPicPr>
          <p:cNvPr id="7" name="Picture 6">
            <a:extLst>
              <a:ext uri="{FF2B5EF4-FFF2-40B4-BE49-F238E27FC236}">
                <a16:creationId xmlns:a16="http://schemas.microsoft.com/office/drawing/2014/main" id="{67903D69-F0BD-CA4F-AD5F-C540CC2010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88934" y="2388419"/>
            <a:ext cx="3879273" cy="2473858"/>
          </a:xfrm>
          <a:prstGeom prst="rect">
            <a:avLst/>
          </a:prstGeom>
        </p:spPr>
      </p:pic>
      <p:pic>
        <p:nvPicPr>
          <p:cNvPr id="8" name="Picture 7">
            <a:extLst>
              <a:ext uri="{FF2B5EF4-FFF2-40B4-BE49-F238E27FC236}">
                <a16:creationId xmlns:a16="http://schemas.microsoft.com/office/drawing/2014/main" id="{D0500D45-91F6-0F4C-8E39-7D9CFAFF69F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42995" y="3474802"/>
            <a:ext cx="1013201" cy="363223"/>
          </a:xfrm>
          <a:prstGeom prst="rect">
            <a:avLst/>
          </a:prstGeom>
        </p:spPr>
      </p:pic>
    </p:spTree>
    <p:extLst>
      <p:ext uri="{BB962C8B-B14F-4D97-AF65-F5344CB8AC3E}">
        <p14:creationId xmlns:p14="http://schemas.microsoft.com/office/powerpoint/2010/main" val="11368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8A043F9A-9153-1844-9431-B7A382F70EBD}"/>
              </a:ext>
            </a:extLst>
          </p:cNvPr>
          <p:cNvSpPr/>
          <p:nvPr/>
        </p:nvSpPr>
        <p:spPr>
          <a:xfrm>
            <a:off x="150163" y="1158596"/>
            <a:ext cx="9547844" cy="722073"/>
          </a:xfrm>
          <a:prstGeom prst="roundRect">
            <a:avLst>
              <a:gd name="adj" fmla="val 6745"/>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10EA4A25-44F7-0945-BB19-D70BFC1410D5}"/>
              </a:ext>
            </a:extLst>
          </p:cNvPr>
          <p:cNvSpPr/>
          <p:nvPr/>
        </p:nvSpPr>
        <p:spPr>
          <a:xfrm>
            <a:off x="150164" y="2038788"/>
            <a:ext cx="6505279" cy="1595663"/>
          </a:xfrm>
          <a:prstGeom prst="roundRect">
            <a:avLst>
              <a:gd name="adj" fmla="val 6745"/>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0BD63F8-58DA-9149-ACF0-5016441CD6D7}"/>
              </a:ext>
            </a:extLst>
          </p:cNvPr>
          <p:cNvSpPr/>
          <p:nvPr/>
        </p:nvSpPr>
        <p:spPr>
          <a:xfrm>
            <a:off x="150164" y="1227736"/>
            <a:ext cx="9526271" cy="646331"/>
          </a:xfrm>
          <a:prstGeom prst="rect">
            <a:avLst/>
          </a:prstGeom>
          <a:noFill/>
        </p:spPr>
        <p:txBody>
          <a:bodyPr wrap="square">
            <a:spAutoFit/>
          </a:bodyPr>
          <a:lstStyle/>
          <a:p>
            <a:pPr algn="just"/>
            <a:r>
              <a:rPr lang="en-US" b="1" dirty="0"/>
              <a:t>The FRM4VEG project is conceived as the first step of ESA contribution to the development of a Supersites network for Land Product Validation.</a:t>
            </a:r>
          </a:p>
        </p:txBody>
      </p:sp>
      <p:pic>
        <p:nvPicPr>
          <p:cNvPr id="19" name="Picture 18">
            <a:extLst>
              <a:ext uri="{FF2B5EF4-FFF2-40B4-BE49-F238E27FC236}">
                <a16:creationId xmlns:a16="http://schemas.microsoft.com/office/drawing/2014/main" id="{CBC2F79F-2972-D543-B6E4-79972A91C8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0164" y="3792570"/>
            <a:ext cx="2569273" cy="1134184"/>
          </a:xfrm>
          <a:prstGeom prst="rect">
            <a:avLst/>
          </a:prstGeom>
        </p:spPr>
      </p:pic>
      <p:sp>
        <p:nvSpPr>
          <p:cNvPr id="2" name="TextBox 1">
            <a:extLst>
              <a:ext uri="{FF2B5EF4-FFF2-40B4-BE49-F238E27FC236}">
                <a16:creationId xmlns:a16="http://schemas.microsoft.com/office/drawing/2014/main" id="{2AE6B9D8-FA46-B646-9F19-EB66AC163CE4}"/>
              </a:ext>
            </a:extLst>
          </p:cNvPr>
          <p:cNvSpPr txBox="1"/>
          <p:nvPr/>
        </p:nvSpPr>
        <p:spPr>
          <a:xfrm>
            <a:off x="150164" y="216976"/>
            <a:ext cx="10915626" cy="461665"/>
          </a:xfrm>
          <a:prstGeom prst="rect">
            <a:avLst/>
          </a:prstGeom>
          <a:noFill/>
        </p:spPr>
        <p:txBody>
          <a:bodyPr wrap="square" rtlCol="0">
            <a:spAutoFit/>
          </a:bodyPr>
          <a:lstStyle/>
          <a:p>
            <a:r>
              <a:rPr lang="en-US" sz="2400" b="1" dirty="0"/>
              <a:t>FRM4VEG (Fiducial Reference Measurements for Vegetation)</a:t>
            </a:r>
          </a:p>
        </p:txBody>
      </p:sp>
      <p:sp>
        <p:nvSpPr>
          <p:cNvPr id="4" name="Rectangle 3">
            <a:extLst>
              <a:ext uri="{FF2B5EF4-FFF2-40B4-BE49-F238E27FC236}">
                <a16:creationId xmlns:a16="http://schemas.microsoft.com/office/drawing/2014/main" id="{FDF29ACC-89BF-6145-948C-F55EACDB53D5}"/>
              </a:ext>
            </a:extLst>
          </p:cNvPr>
          <p:cNvSpPr/>
          <p:nvPr/>
        </p:nvSpPr>
        <p:spPr>
          <a:xfrm>
            <a:off x="150164" y="2105530"/>
            <a:ext cx="6389532" cy="1477328"/>
          </a:xfrm>
          <a:prstGeom prst="rect">
            <a:avLst/>
          </a:prstGeom>
          <a:noFill/>
        </p:spPr>
        <p:txBody>
          <a:bodyPr wrap="square">
            <a:spAutoFit/>
          </a:bodyPr>
          <a:lstStyle/>
          <a:p>
            <a:pPr algn="just"/>
            <a:r>
              <a:rPr lang="en-US" dirty="0"/>
              <a:t>FRM4VEG is </a:t>
            </a:r>
            <a:r>
              <a:rPr lang="en-US" b="1" dirty="0"/>
              <a:t>currently</a:t>
            </a:r>
            <a:r>
              <a:rPr lang="en-US" dirty="0"/>
              <a:t> focusing on:</a:t>
            </a:r>
          </a:p>
          <a:p>
            <a:pPr algn="just"/>
            <a:endParaRPr lang="en-US" dirty="0"/>
          </a:p>
          <a:p>
            <a:pPr marL="285750" indent="-285750" algn="just">
              <a:buFont typeface="Wingdings" pitchFamily="2" charset="2"/>
              <a:buChar char="ü"/>
            </a:pPr>
            <a:r>
              <a:rPr lang="en-US" b="1" dirty="0"/>
              <a:t>Europe</a:t>
            </a:r>
            <a:r>
              <a:rPr lang="en-US" dirty="0"/>
              <a:t>;</a:t>
            </a:r>
          </a:p>
          <a:p>
            <a:pPr algn="just"/>
            <a:endParaRPr lang="en-US" dirty="0"/>
          </a:p>
          <a:p>
            <a:pPr marL="285750" indent="-285750" algn="just">
              <a:buFont typeface="Wingdings" pitchFamily="2" charset="2"/>
              <a:buChar char="ü"/>
            </a:pPr>
            <a:r>
              <a:rPr lang="en-US" dirty="0"/>
              <a:t>the </a:t>
            </a:r>
            <a:r>
              <a:rPr lang="en-US" b="1" dirty="0"/>
              <a:t>EO data acquired by ESA optical satellites</a:t>
            </a:r>
            <a:r>
              <a:rPr lang="en-US" dirty="0"/>
              <a:t>.</a:t>
            </a:r>
          </a:p>
        </p:txBody>
      </p:sp>
      <p:pic>
        <p:nvPicPr>
          <p:cNvPr id="22" name="Imagen 6">
            <a:extLst>
              <a:ext uri="{FF2B5EF4-FFF2-40B4-BE49-F238E27FC236}">
                <a16:creationId xmlns:a16="http://schemas.microsoft.com/office/drawing/2014/main" id="{3CA4305A-EB8E-EF40-BDBC-7B9D01E8B84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13754" y="1067914"/>
            <a:ext cx="2336102" cy="1012274"/>
          </a:xfrm>
          <a:prstGeom prst="rect">
            <a:avLst/>
          </a:prstGeom>
          <a:noFill/>
          <a:ln w="9525">
            <a:noFill/>
            <a:miter lim="800000"/>
            <a:headEnd/>
            <a:tailEnd/>
          </a:ln>
        </p:spPr>
      </p:pic>
      <p:pic>
        <p:nvPicPr>
          <p:cNvPr id="13" name="Picture 12">
            <a:extLst>
              <a:ext uri="{FF2B5EF4-FFF2-40B4-BE49-F238E27FC236}">
                <a16:creationId xmlns:a16="http://schemas.microsoft.com/office/drawing/2014/main" id="{AF07AC30-254B-B846-9F46-9A06929CED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88934" y="2388419"/>
            <a:ext cx="3879273" cy="2473858"/>
          </a:xfrm>
          <a:prstGeom prst="rect">
            <a:avLst/>
          </a:prstGeom>
        </p:spPr>
      </p:pic>
      <p:pic>
        <p:nvPicPr>
          <p:cNvPr id="14" name="Picture 13">
            <a:extLst>
              <a:ext uri="{FF2B5EF4-FFF2-40B4-BE49-F238E27FC236}">
                <a16:creationId xmlns:a16="http://schemas.microsoft.com/office/drawing/2014/main" id="{D75DDDDB-901A-D540-A28D-B8927BDF08C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142995" y="3474802"/>
            <a:ext cx="1013201" cy="363223"/>
          </a:xfrm>
          <a:prstGeom prst="rect">
            <a:avLst/>
          </a:prstGeom>
        </p:spPr>
      </p:pic>
      <p:sp>
        <p:nvSpPr>
          <p:cNvPr id="15" name="Rectangle 14">
            <a:extLst>
              <a:ext uri="{FF2B5EF4-FFF2-40B4-BE49-F238E27FC236}">
                <a16:creationId xmlns:a16="http://schemas.microsoft.com/office/drawing/2014/main" id="{2E13CF38-CD9C-C446-A615-A27E5244F6BF}"/>
              </a:ext>
            </a:extLst>
          </p:cNvPr>
          <p:cNvSpPr/>
          <p:nvPr/>
        </p:nvSpPr>
        <p:spPr>
          <a:xfrm>
            <a:off x="7735410" y="6074610"/>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79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Sentinel-2 image on 2017-08-14.jpg">
            <a:extLst>
              <a:ext uri="{FF2B5EF4-FFF2-40B4-BE49-F238E27FC236}">
                <a16:creationId xmlns:a16="http://schemas.microsoft.com/office/drawing/2014/main" id="{0D6C6387-46D9-B941-8D80-D0734FB9D5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3588" cy="6281462"/>
          </a:xfrm>
          <a:prstGeom prst="rect">
            <a:avLst/>
          </a:prstGeom>
        </p:spPr>
      </p:pic>
      <p:sp>
        <p:nvSpPr>
          <p:cNvPr id="24" name="Rounded Rectangle 23">
            <a:extLst>
              <a:ext uri="{FF2B5EF4-FFF2-40B4-BE49-F238E27FC236}">
                <a16:creationId xmlns:a16="http://schemas.microsoft.com/office/drawing/2014/main" id="{96D4DA17-ED77-E549-8614-435EB4849FF5}"/>
              </a:ext>
            </a:extLst>
          </p:cNvPr>
          <p:cNvSpPr/>
          <p:nvPr/>
        </p:nvSpPr>
        <p:spPr>
          <a:xfrm>
            <a:off x="7274295" y="4654520"/>
            <a:ext cx="4636053" cy="1339488"/>
          </a:xfrm>
          <a:prstGeom prst="roundRect">
            <a:avLst>
              <a:gd name="adj" fmla="val 11430"/>
            </a:avLst>
          </a:prstGeom>
          <a:solidFill>
            <a:schemeClr val="tx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0C9331D6-A0C0-C143-869A-170FA955B04C}"/>
              </a:ext>
            </a:extLst>
          </p:cNvPr>
          <p:cNvSpPr/>
          <p:nvPr/>
        </p:nvSpPr>
        <p:spPr>
          <a:xfrm>
            <a:off x="271219" y="4989082"/>
            <a:ext cx="4633732" cy="1065922"/>
          </a:xfrm>
          <a:prstGeom prst="roundRect">
            <a:avLst>
              <a:gd name="adj" fmla="val 11430"/>
            </a:avLst>
          </a:prstGeom>
          <a:solidFill>
            <a:schemeClr val="tx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1318E835-824A-3D42-857C-6505C7020AC5}"/>
              </a:ext>
            </a:extLst>
          </p:cNvPr>
          <p:cNvSpPr/>
          <p:nvPr/>
        </p:nvSpPr>
        <p:spPr>
          <a:xfrm>
            <a:off x="6469488" y="2857742"/>
            <a:ext cx="4753730" cy="1309758"/>
          </a:xfrm>
          <a:prstGeom prst="roundRect">
            <a:avLst>
              <a:gd name="adj" fmla="val 11430"/>
            </a:avLst>
          </a:prstGeom>
          <a:solidFill>
            <a:schemeClr val="tx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1EEDDF75-4439-4D48-8F0A-1CD06C57D3C9}"/>
              </a:ext>
            </a:extLst>
          </p:cNvPr>
          <p:cNvSpPr/>
          <p:nvPr/>
        </p:nvSpPr>
        <p:spPr>
          <a:xfrm>
            <a:off x="7550552" y="1286359"/>
            <a:ext cx="4359796" cy="1077218"/>
          </a:xfrm>
          <a:prstGeom prst="roundRect">
            <a:avLst>
              <a:gd name="adj" fmla="val 11430"/>
            </a:avLst>
          </a:prstGeom>
          <a:solidFill>
            <a:schemeClr val="tx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EAC8CB25-1CB1-3844-A73E-7F1AB31F16F1}"/>
              </a:ext>
            </a:extLst>
          </p:cNvPr>
          <p:cNvSpPr/>
          <p:nvPr/>
        </p:nvSpPr>
        <p:spPr>
          <a:xfrm>
            <a:off x="1104597" y="3040023"/>
            <a:ext cx="4394522" cy="1547068"/>
          </a:xfrm>
          <a:prstGeom prst="roundRect">
            <a:avLst>
              <a:gd name="adj" fmla="val 11430"/>
            </a:avLst>
          </a:prstGeom>
          <a:solidFill>
            <a:schemeClr val="tx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DB9D8B72-8169-A24D-89CB-714C8C1F2571}"/>
              </a:ext>
            </a:extLst>
          </p:cNvPr>
          <p:cNvSpPr/>
          <p:nvPr/>
        </p:nvSpPr>
        <p:spPr>
          <a:xfrm>
            <a:off x="271220" y="1286359"/>
            <a:ext cx="4080860" cy="1547068"/>
          </a:xfrm>
          <a:prstGeom prst="roundRect">
            <a:avLst>
              <a:gd name="adj" fmla="val 11430"/>
            </a:avLst>
          </a:prstGeom>
          <a:solidFill>
            <a:schemeClr val="tx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DE4ED9B-64ED-074F-A878-4AA68B31C95D}"/>
              </a:ext>
            </a:extLst>
          </p:cNvPr>
          <p:cNvSpPr txBox="1"/>
          <p:nvPr/>
        </p:nvSpPr>
        <p:spPr>
          <a:xfrm>
            <a:off x="271220" y="775097"/>
            <a:ext cx="11267268" cy="338554"/>
          </a:xfrm>
          <a:prstGeom prst="rect">
            <a:avLst/>
          </a:prstGeom>
          <a:noFill/>
        </p:spPr>
        <p:txBody>
          <a:bodyPr wrap="square" rtlCol="0">
            <a:spAutoFit/>
          </a:bodyPr>
          <a:lstStyle/>
          <a:p>
            <a:pPr algn="just"/>
            <a:r>
              <a:rPr lang="en-US" sz="1600" dirty="0">
                <a:solidFill>
                  <a:schemeClr val="bg1"/>
                </a:solidFill>
              </a:rPr>
              <a:t>The project aims at:</a:t>
            </a:r>
          </a:p>
        </p:txBody>
      </p:sp>
      <p:sp>
        <p:nvSpPr>
          <p:cNvPr id="5" name="TextBox 4">
            <a:extLst>
              <a:ext uri="{FF2B5EF4-FFF2-40B4-BE49-F238E27FC236}">
                <a16:creationId xmlns:a16="http://schemas.microsoft.com/office/drawing/2014/main" id="{BE98DBD5-E0C5-6E48-814B-93F9E65414F9}"/>
              </a:ext>
            </a:extLst>
          </p:cNvPr>
          <p:cNvSpPr txBox="1"/>
          <p:nvPr/>
        </p:nvSpPr>
        <p:spPr>
          <a:xfrm>
            <a:off x="150164" y="216976"/>
            <a:ext cx="10915626" cy="461665"/>
          </a:xfrm>
          <a:prstGeom prst="rect">
            <a:avLst/>
          </a:prstGeom>
          <a:noFill/>
        </p:spPr>
        <p:txBody>
          <a:bodyPr wrap="square" rtlCol="0">
            <a:spAutoFit/>
          </a:bodyPr>
          <a:lstStyle/>
          <a:p>
            <a:r>
              <a:rPr lang="en-US" sz="2400" b="1" dirty="0">
                <a:solidFill>
                  <a:schemeClr val="bg1"/>
                </a:solidFill>
              </a:rPr>
              <a:t>FRM4VEG (Fiducial Reference Measurements for Vegetation)</a:t>
            </a:r>
          </a:p>
        </p:txBody>
      </p:sp>
      <p:sp>
        <p:nvSpPr>
          <p:cNvPr id="4" name="Rectangle 3">
            <a:extLst>
              <a:ext uri="{FF2B5EF4-FFF2-40B4-BE49-F238E27FC236}">
                <a16:creationId xmlns:a16="http://schemas.microsoft.com/office/drawing/2014/main" id="{A6AA25ED-2BE4-9448-9CFB-01C462A2A14D}"/>
              </a:ext>
            </a:extLst>
          </p:cNvPr>
          <p:cNvSpPr/>
          <p:nvPr/>
        </p:nvSpPr>
        <p:spPr>
          <a:xfrm>
            <a:off x="271219" y="1291967"/>
            <a:ext cx="4080861" cy="1569660"/>
          </a:xfrm>
          <a:prstGeom prst="rect">
            <a:avLst/>
          </a:prstGeom>
        </p:spPr>
        <p:txBody>
          <a:bodyPr wrap="square">
            <a:spAutoFit/>
          </a:bodyPr>
          <a:lstStyle/>
          <a:p>
            <a:pPr lvl="0" algn="just"/>
            <a:r>
              <a:rPr lang="en-US" sz="1600" dirty="0">
                <a:solidFill>
                  <a:srgbClr val="000000"/>
                </a:solidFill>
              </a:rPr>
              <a:t>Identify </a:t>
            </a:r>
            <a:r>
              <a:rPr lang="en-US" sz="1600" b="1" dirty="0">
                <a:solidFill>
                  <a:srgbClr val="000000"/>
                </a:solidFill>
              </a:rPr>
              <a:t>one or two European sites </a:t>
            </a:r>
            <a:r>
              <a:rPr lang="en-US" sz="1600" dirty="0">
                <a:solidFill>
                  <a:srgbClr val="000000"/>
                </a:solidFill>
              </a:rPr>
              <a:t>(goal: 1 forest and 1 agricultural) </a:t>
            </a:r>
            <a:r>
              <a:rPr lang="en-US" sz="1600" b="1" dirty="0">
                <a:solidFill>
                  <a:srgbClr val="000000"/>
                </a:solidFill>
              </a:rPr>
              <a:t>to be the first European Supersites for Land Product Validation</a:t>
            </a:r>
            <a:r>
              <a:rPr lang="en-US" sz="1600" dirty="0">
                <a:solidFill>
                  <a:srgbClr val="000000"/>
                </a:solidFill>
              </a:rPr>
              <a:t>, building on already existing capabilities.</a:t>
            </a:r>
          </a:p>
        </p:txBody>
      </p:sp>
      <p:sp>
        <p:nvSpPr>
          <p:cNvPr id="13" name="Rectangle 12">
            <a:extLst>
              <a:ext uri="{FF2B5EF4-FFF2-40B4-BE49-F238E27FC236}">
                <a16:creationId xmlns:a16="http://schemas.microsoft.com/office/drawing/2014/main" id="{BECC057D-85F4-6443-9EC3-3413D6E8BBFE}"/>
              </a:ext>
            </a:extLst>
          </p:cNvPr>
          <p:cNvSpPr/>
          <p:nvPr/>
        </p:nvSpPr>
        <p:spPr>
          <a:xfrm>
            <a:off x="1104597" y="3028727"/>
            <a:ext cx="4394522" cy="1569660"/>
          </a:xfrm>
          <a:prstGeom prst="rect">
            <a:avLst/>
          </a:prstGeom>
        </p:spPr>
        <p:txBody>
          <a:bodyPr wrap="square">
            <a:spAutoFit/>
          </a:bodyPr>
          <a:lstStyle/>
          <a:p>
            <a:pPr lvl="0" algn="just"/>
            <a:r>
              <a:rPr lang="en-US" sz="1600" dirty="0">
                <a:solidFill>
                  <a:srgbClr val="000000"/>
                </a:solidFill>
              </a:rPr>
              <a:t>Identify what has to be done in order to make them actual Supersites (e.g. which instrumentation has to be permanently installed, how measurements have to be taken, how characterization of the sites has to be performed, etc.)</a:t>
            </a:r>
          </a:p>
        </p:txBody>
      </p:sp>
      <p:sp>
        <p:nvSpPr>
          <p:cNvPr id="15" name="Rectangle 14">
            <a:extLst>
              <a:ext uri="{FF2B5EF4-FFF2-40B4-BE49-F238E27FC236}">
                <a16:creationId xmlns:a16="http://schemas.microsoft.com/office/drawing/2014/main" id="{4D8ABD16-9B7D-104A-81A2-ABABD92712A9}"/>
              </a:ext>
            </a:extLst>
          </p:cNvPr>
          <p:cNvSpPr/>
          <p:nvPr/>
        </p:nvSpPr>
        <p:spPr>
          <a:xfrm>
            <a:off x="7550552" y="1286359"/>
            <a:ext cx="4359797" cy="1077218"/>
          </a:xfrm>
          <a:prstGeom prst="rect">
            <a:avLst/>
          </a:prstGeom>
        </p:spPr>
        <p:txBody>
          <a:bodyPr wrap="square">
            <a:spAutoFit/>
          </a:bodyPr>
          <a:lstStyle/>
          <a:p>
            <a:pPr lvl="0" algn="just"/>
            <a:r>
              <a:rPr lang="en-US" sz="1600" dirty="0">
                <a:solidFill>
                  <a:srgbClr val="000000"/>
                </a:solidFill>
              </a:rPr>
              <a:t>Include </a:t>
            </a:r>
            <a:r>
              <a:rPr lang="en-US" sz="1600" b="1" dirty="0">
                <a:solidFill>
                  <a:srgbClr val="000000"/>
                </a:solidFill>
              </a:rPr>
              <a:t>estimation of uncertainties</a:t>
            </a:r>
            <a:r>
              <a:rPr lang="en-US" sz="1600" dirty="0">
                <a:solidFill>
                  <a:srgbClr val="000000"/>
                </a:solidFill>
              </a:rPr>
              <a:t> in the validation measurements and overall EO data validation process, so to ensure </a:t>
            </a:r>
            <a:r>
              <a:rPr lang="en-US" sz="1600" b="1" dirty="0">
                <a:solidFill>
                  <a:srgbClr val="000000"/>
                </a:solidFill>
              </a:rPr>
              <a:t>full </a:t>
            </a:r>
            <a:r>
              <a:rPr lang="en-US" sz="1600" b="1" dirty="0">
                <a:solidFill>
                  <a:srgbClr val="0070C0"/>
                </a:solidFill>
              </a:rPr>
              <a:t>traceability</a:t>
            </a:r>
            <a:r>
              <a:rPr lang="en-US" sz="1600" b="1" dirty="0">
                <a:solidFill>
                  <a:srgbClr val="000000"/>
                </a:solidFill>
              </a:rPr>
              <a:t> </a:t>
            </a:r>
            <a:r>
              <a:rPr lang="en-US" sz="1600" dirty="0">
                <a:solidFill>
                  <a:srgbClr val="000000"/>
                </a:solidFill>
              </a:rPr>
              <a:t>to EO data users. </a:t>
            </a:r>
          </a:p>
        </p:txBody>
      </p:sp>
      <p:sp>
        <p:nvSpPr>
          <p:cNvPr id="16" name="Rectangle 15">
            <a:extLst>
              <a:ext uri="{FF2B5EF4-FFF2-40B4-BE49-F238E27FC236}">
                <a16:creationId xmlns:a16="http://schemas.microsoft.com/office/drawing/2014/main" id="{CCFAD130-16B2-CA4D-85D5-B90B806FB56C}"/>
              </a:ext>
            </a:extLst>
          </p:cNvPr>
          <p:cNvSpPr/>
          <p:nvPr/>
        </p:nvSpPr>
        <p:spPr>
          <a:xfrm>
            <a:off x="6469489" y="2844061"/>
            <a:ext cx="4753729" cy="1323439"/>
          </a:xfrm>
          <a:prstGeom prst="rect">
            <a:avLst/>
          </a:prstGeom>
        </p:spPr>
        <p:txBody>
          <a:bodyPr wrap="square">
            <a:spAutoFit/>
          </a:bodyPr>
          <a:lstStyle/>
          <a:p>
            <a:pPr lvl="0" algn="just"/>
            <a:r>
              <a:rPr lang="en-US" sz="1600" dirty="0">
                <a:solidFill>
                  <a:srgbClr val="000000"/>
                </a:solidFill>
              </a:rPr>
              <a:t>Generation of fully documented </a:t>
            </a:r>
            <a:r>
              <a:rPr lang="en-US" sz="1600" b="1" dirty="0">
                <a:solidFill>
                  <a:srgbClr val="0070C0"/>
                </a:solidFill>
              </a:rPr>
              <a:t>Protocols and Procedures </a:t>
            </a:r>
            <a:r>
              <a:rPr lang="en-US" sz="1600" dirty="0">
                <a:solidFill>
                  <a:srgbClr val="000000"/>
                </a:solidFill>
              </a:rPr>
              <a:t>to be implemented </a:t>
            </a:r>
            <a:r>
              <a:rPr lang="en-US" sz="1600" b="1" dirty="0">
                <a:solidFill>
                  <a:srgbClr val="000000"/>
                </a:solidFill>
              </a:rPr>
              <a:t>in order to proper validate the considered EO data and ensure full traceability trough the validation process</a:t>
            </a:r>
            <a:r>
              <a:rPr lang="en-US" sz="1600" dirty="0">
                <a:solidFill>
                  <a:srgbClr val="000000"/>
                </a:solidFill>
              </a:rPr>
              <a:t>.</a:t>
            </a:r>
          </a:p>
        </p:txBody>
      </p:sp>
      <p:sp>
        <p:nvSpPr>
          <p:cNvPr id="17" name="Rectangle 16">
            <a:extLst>
              <a:ext uri="{FF2B5EF4-FFF2-40B4-BE49-F238E27FC236}">
                <a16:creationId xmlns:a16="http://schemas.microsoft.com/office/drawing/2014/main" id="{5B27A9FE-254E-844F-AF6E-FFFD7763D7D3}"/>
              </a:ext>
            </a:extLst>
          </p:cNvPr>
          <p:cNvSpPr/>
          <p:nvPr/>
        </p:nvSpPr>
        <p:spPr>
          <a:xfrm>
            <a:off x="271219" y="4977786"/>
            <a:ext cx="4633732" cy="1077218"/>
          </a:xfrm>
          <a:prstGeom prst="rect">
            <a:avLst/>
          </a:prstGeom>
        </p:spPr>
        <p:txBody>
          <a:bodyPr wrap="square">
            <a:spAutoFit/>
          </a:bodyPr>
          <a:lstStyle/>
          <a:p>
            <a:pPr lvl="0" algn="just"/>
            <a:r>
              <a:rPr lang="en-US" sz="1600" dirty="0">
                <a:solidFill>
                  <a:srgbClr val="000000"/>
                </a:solidFill>
              </a:rPr>
              <a:t>Bring together the international community through an </a:t>
            </a:r>
            <a:r>
              <a:rPr lang="en-US" sz="1600" b="1" dirty="0">
                <a:solidFill>
                  <a:srgbClr val="000000"/>
                </a:solidFill>
              </a:rPr>
              <a:t>inter-comparison (round-robin) validation exercise </a:t>
            </a:r>
            <a:r>
              <a:rPr lang="en-US" sz="1600" dirty="0">
                <a:solidFill>
                  <a:srgbClr val="000000"/>
                </a:solidFill>
              </a:rPr>
              <a:t>performed simultaneously over the same site.</a:t>
            </a:r>
          </a:p>
        </p:txBody>
      </p:sp>
      <p:sp>
        <p:nvSpPr>
          <p:cNvPr id="18" name="Rectangle 17">
            <a:extLst>
              <a:ext uri="{FF2B5EF4-FFF2-40B4-BE49-F238E27FC236}">
                <a16:creationId xmlns:a16="http://schemas.microsoft.com/office/drawing/2014/main" id="{8BAA7D1A-8EE6-654A-9389-ED81EFF64F78}"/>
              </a:ext>
            </a:extLst>
          </p:cNvPr>
          <p:cNvSpPr/>
          <p:nvPr/>
        </p:nvSpPr>
        <p:spPr>
          <a:xfrm>
            <a:off x="7274295" y="4654520"/>
            <a:ext cx="4636053" cy="1323439"/>
          </a:xfrm>
          <a:prstGeom prst="rect">
            <a:avLst/>
          </a:prstGeom>
        </p:spPr>
        <p:txBody>
          <a:bodyPr wrap="square">
            <a:spAutoFit/>
          </a:bodyPr>
          <a:lstStyle/>
          <a:p>
            <a:pPr lvl="0" algn="just"/>
            <a:r>
              <a:rPr lang="en-US" sz="1600" dirty="0">
                <a:solidFill>
                  <a:srgbClr val="000000"/>
                </a:solidFill>
              </a:rPr>
              <a:t>Bring together the international community through a dedicated </a:t>
            </a:r>
            <a:r>
              <a:rPr lang="en-US" sz="1600" b="1" dirty="0">
                <a:solidFill>
                  <a:srgbClr val="000000"/>
                </a:solidFill>
              </a:rPr>
              <a:t>Workshop</a:t>
            </a:r>
            <a:r>
              <a:rPr lang="en-US" sz="1600" dirty="0">
                <a:solidFill>
                  <a:srgbClr val="000000"/>
                </a:solidFill>
              </a:rPr>
              <a:t> in order to have a fruitful discussion on protocols, sites characterization, etc. so to achieve a common understanding and agreement.</a:t>
            </a:r>
          </a:p>
        </p:txBody>
      </p:sp>
      <p:pic>
        <p:nvPicPr>
          <p:cNvPr id="8" name="Picture 7">
            <a:extLst>
              <a:ext uri="{FF2B5EF4-FFF2-40B4-BE49-F238E27FC236}">
                <a16:creationId xmlns:a16="http://schemas.microsoft.com/office/drawing/2014/main" id="{856F6698-B9D0-CD44-A64C-796F6EA0FC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59331"/>
            <a:ext cx="12193588" cy="507585"/>
          </a:xfrm>
          <a:prstGeom prst="rect">
            <a:avLst/>
          </a:prstGeom>
        </p:spPr>
      </p:pic>
      <p:sp>
        <p:nvSpPr>
          <p:cNvPr id="27" name="Titre 4">
            <a:extLst>
              <a:ext uri="{FF2B5EF4-FFF2-40B4-BE49-F238E27FC236}">
                <a16:creationId xmlns:a16="http://schemas.microsoft.com/office/drawing/2014/main" id="{2DC8C193-151C-5947-9157-5A99E09CA113}"/>
              </a:ext>
            </a:extLst>
          </p:cNvPr>
          <p:cNvSpPr txBox="1">
            <a:spLocks/>
          </p:cNvSpPr>
          <p:nvPr/>
        </p:nvSpPr>
        <p:spPr bwMode="auto">
          <a:xfrm>
            <a:off x="9572263" y="6043265"/>
            <a:ext cx="2621325" cy="246221"/>
          </a:xfrm>
          <a:prstGeom prst="rect">
            <a:avLst/>
          </a:prstGeom>
          <a:solidFill>
            <a:srgbClr val="FFFFFF">
              <a:alpha val="60000"/>
            </a:srgbClr>
          </a:solid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chemeClr val="tx1"/>
                </a:solidFill>
                <a:effectLst/>
                <a:uLnTx/>
                <a:uFillTx/>
                <a:latin typeface="Verdana"/>
                <a:ea typeface="+mj-ea"/>
                <a:cs typeface="Verdana"/>
              </a:rPr>
              <a:t>Sentinel-2, Augustus Island, Australia</a:t>
            </a:r>
          </a:p>
        </p:txBody>
      </p:sp>
    </p:spTree>
    <p:extLst>
      <p:ext uri="{BB962C8B-B14F-4D97-AF65-F5344CB8AC3E}">
        <p14:creationId xmlns:p14="http://schemas.microsoft.com/office/powerpoint/2010/main" val="385576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Sentinel-2 image on 2017-08-14.jpg">
            <a:extLst>
              <a:ext uri="{FF2B5EF4-FFF2-40B4-BE49-F238E27FC236}">
                <a16:creationId xmlns:a16="http://schemas.microsoft.com/office/drawing/2014/main" id="{0D6C6387-46D9-B941-8D80-D0734FB9D5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3588" cy="6281462"/>
          </a:xfrm>
          <a:prstGeom prst="rect">
            <a:avLst/>
          </a:prstGeom>
        </p:spPr>
      </p:pic>
      <p:sp>
        <p:nvSpPr>
          <p:cNvPr id="24" name="Rounded Rectangle 23">
            <a:extLst>
              <a:ext uri="{FF2B5EF4-FFF2-40B4-BE49-F238E27FC236}">
                <a16:creationId xmlns:a16="http://schemas.microsoft.com/office/drawing/2014/main" id="{96D4DA17-ED77-E549-8614-435EB4849FF5}"/>
              </a:ext>
            </a:extLst>
          </p:cNvPr>
          <p:cNvSpPr/>
          <p:nvPr/>
        </p:nvSpPr>
        <p:spPr>
          <a:xfrm>
            <a:off x="7274295" y="4654520"/>
            <a:ext cx="4636053" cy="1339488"/>
          </a:xfrm>
          <a:prstGeom prst="roundRect">
            <a:avLst>
              <a:gd name="adj" fmla="val 11430"/>
            </a:avLst>
          </a:prstGeom>
          <a:solidFill>
            <a:schemeClr val="tx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0C9331D6-A0C0-C143-869A-170FA955B04C}"/>
              </a:ext>
            </a:extLst>
          </p:cNvPr>
          <p:cNvSpPr/>
          <p:nvPr/>
        </p:nvSpPr>
        <p:spPr>
          <a:xfrm>
            <a:off x="271219" y="4989082"/>
            <a:ext cx="4633732" cy="1065922"/>
          </a:xfrm>
          <a:prstGeom prst="roundRect">
            <a:avLst>
              <a:gd name="adj" fmla="val 11430"/>
            </a:avLst>
          </a:prstGeom>
          <a:solidFill>
            <a:schemeClr val="tx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1318E835-824A-3D42-857C-6505C7020AC5}"/>
              </a:ext>
            </a:extLst>
          </p:cNvPr>
          <p:cNvSpPr/>
          <p:nvPr/>
        </p:nvSpPr>
        <p:spPr>
          <a:xfrm>
            <a:off x="6469488" y="2857742"/>
            <a:ext cx="4753730" cy="1309758"/>
          </a:xfrm>
          <a:prstGeom prst="roundRect">
            <a:avLst>
              <a:gd name="adj" fmla="val 11430"/>
            </a:avLst>
          </a:prstGeom>
          <a:solidFill>
            <a:schemeClr val="tx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1EEDDF75-4439-4D48-8F0A-1CD06C57D3C9}"/>
              </a:ext>
            </a:extLst>
          </p:cNvPr>
          <p:cNvSpPr/>
          <p:nvPr/>
        </p:nvSpPr>
        <p:spPr>
          <a:xfrm>
            <a:off x="7550552" y="1286359"/>
            <a:ext cx="4359796" cy="1077218"/>
          </a:xfrm>
          <a:prstGeom prst="roundRect">
            <a:avLst>
              <a:gd name="adj" fmla="val 11430"/>
            </a:avLst>
          </a:prstGeom>
          <a:solidFill>
            <a:schemeClr val="tx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EAC8CB25-1CB1-3844-A73E-7F1AB31F16F1}"/>
              </a:ext>
            </a:extLst>
          </p:cNvPr>
          <p:cNvSpPr/>
          <p:nvPr/>
        </p:nvSpPr>
        <p:spPr>
          <a:xfrm>
            <a:off x="1104597" y="3040023"/>
            <a:ext cx="4394522" cy="1547068"/>
          </a:xfrm>
          <a:prstGeom prst="roundRect">
            <a:avLst>
              <a:gd name="adj" fmla="val 11430"/>
            </a:avLst>
          </a:prstGeom>
          <a:solidFill>
            <a:schemeClr val="tx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DB9D8B72-8169-A24D-89CB-714C8C1F2571}"/>
              </a:ext>
            </a:extLst>
          </p:cNvPr>
          <p:cNvSpPr/>
          <p:nvPr/>
        </p:nvSpPr>
        <p:spPr>
          <a:xfrm>
            <a:off x="271220" y="1286359"/>
            <a:ext cx="4080860" cy="1547068"/>
          </a:xfrm>
          <a:prstGeom prst="roundRect">
            <a:avLst>
              <a:gd name="adj" fmla="val 11430"/>
            </a:avLst>
          </a:prstGeom>
          <a:solidFill>
            <a:schemeClr val="tx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DE4ED9B-64ED-074F-A878-4AA68B31C95D}"/>
              </a:ext>
            </a:extLst>
          </p:cNvPr>
          <p:cNvSpPr txBox="1"/>
          <p:nvPr/>
        </p:nvSpPr>
        <p:spPr>
          <a:xfrm>
            <a:off x="271220" y="775097"/>
            <a:ext cx="11267268" cy="338554"/>
          </a:xfrm>
          <a:prstGeom prst="rect">
            <a:avLst/>
          </a:prstGeom>
          <a:noFill/>
        </p:spPr>
        <p:txBody>
          <a:bodyPr wrap="square" rtlCol="0">
            <a:spAutoFit/>
          </a:bodyPr>
          <a:lstStyle/>
          <a:p>
            <a:pPr algn="just"/>
            <a:r>
              <a:rPr lang="en-US" sz="1600" dirty="0">
                <a:solidFill>
                  <a:schemeClr val="bg1"/>
                </a:solidFill>
              </a:rPr>
              <a:t>The project aims at:</a:t>
            </a:r>
          </a:p>
        </p:txBody>
      </p:sp>
      <p:sp>
        <p:nvSpPr>
          <p:cNvPr id="5" name="TextBox 4">
            <a:extLst>
              <a:ext uri="{FF2B5EF4-FFF2-40B4-BE49-F238E27FC236}">
                <a16:creationId xmlns:a16="http://schemas.microsoft.com/office/drawing/2014/main" id="{BE98DBD5-E0C5-6E48-814B-93F9E65414F9}"/>
              </a:ext>
            </a:extLst>
          </p:cNvPr>
          <p:cNvSpPr txBox="1"/>
          <p:nvPr/>
        </p:nvSpPr>
        <p:spPr>
          <a:xfrm>
            <a:off x="150164" y="216976"/>
            <a:ext cx="10915626" cy="461665"/>
          </a:xfrm>
          <a:prstGeom prst="rect">
            <a:avLst/>
          </a:prstGeom>
          <a:noFill/>
        </p:spPr>
        <p:txBody>
          <a:bodyPr wrap="square" rtlCol="0">
            <a:spAutoFit/>
          </a:bodyPr>
          <a:lstStyle/>
          <a:p>
            <a:r>
              <a:rPr lang="en-US" sz="2400" b="1" dirty="0">
                <a:solidFill>
                  <a:schemeClr val="bg1"/>
                </a:solidFill>
              </a:rPr>
              <a:t>FRM4VEG (Fiducial Reference Measurements for Vegetation)</a:t>
            </a:r>
          </a:p>
        </p:txBody>
      </p:sp>
      <p:sp>
        <p:nvSpPr>
          <p:cNvPr id="4" name="Rectangle 3">
            <a:extLst>
              <a:ext uri="{FF2B5EF4-FFF2-40B4-BE49-F238E27FC236}">
                <a16:creationId xmlns:a16="http://schemas.microsoft.com/office/drawing/2014/main" id="{A6AA25ED-2BE4-9448-9CFB-01C462A2A14D}"/>
              </a:ext>
            </a:extLst>
          </p:cNvPr>
          <p:cNvSpPr/>
          <p:nvPr/>
        </p:nvSpPr>
        <p:spPr>
          <a:xfrm>
            <a:off x="271219" y="1291967"/>
            <a:ext cx="4080861" cy="1569660"/>
          </a:xfrm>
          <a:prstGeom prst="rect">
            <a:avLst/>
          </a:prstGeom>
        </p:spPr>
        <p:txBody>
          <a:bodyPr wrap="square">
            <a:spAutoFit/>
          </a:bodyPr>
          <a:lstStyle/>
          <a:p>
            <a:pPr lvl="0" algn="just"/>
            <a:r>
              <a:rPr lang="en-US" sz="1600" dirty="0">
                <a:solidFill>
                  <a:srgbClr val="000000"/>
                </a:solidFill>
              </a:rPr>
              <a:t>Identify </a:t>
            </a:r>
            <a:r>
              <a:rPr lang="en-US" sz="1600" b="1" dirty="0">
                <a:solidFill>
                  <a:srgbClr val="000000"/>
                </a:solidFill>
              </a:rPr>
              <a:t>one or two European sites </a:t>
            </a:r>
            <a:r>
              <a:rPr lang="en-US" sz="1600" dirty="0">
                <a:solidFill>
                  <a:srgbClr val="000000"/>
                </a:solidFill>
              </a:rPr>
              <a:t>(goal: 1 forest and 1 agricultural) </a:t>
            </a:r>
            <a:r>
              <a:rPr lang="en-US" sz="1600" b="1" dirty="0">
                <a:solidFill>
                  <a:srgbClr val="000000"/>
                </a:solidFill>
              </a:rPr>
              <a:t>to be the first European Supersites for Land Product Validation</a:t>
            </a:r>
            <a:r>
              <a:rPr lang="en-US" sz="1600" dirty="0">
                <a:solidFill>
                  <a:srgbClr val="000000"/>
                </a:solidFill>
              </a:rPr>
              <a:t>, building on already existing capabilities.</a:t>
            </a:r>
          </a:p>
        </p:txBody>
      </p:sp>
      <p:sp>
        <p:nvSpPr>
          <p:cNvPr id="13" name="Rectangle 12">
            <a:extLst>
              <a:ext uri="{FF2B5EF4-FFF2-40B4-BE49-F238E27FC236}">
                <a16:creationId xmlns:a16="http://schemas.microsoft.com/office/drawing/2014/main" id="{BECC057D-85F4-6443-9EC3-3413D6E8BBFE}"/>
              </a:ext>
            </a:extLst>
          </p:cNvPr>
          <p:cNvSpPr/>
          <p:nvPr/>
        </p:nvSpPr>
        <p:spPr>
          <a:xfrm>
            <a:off x="1104597" y="3028727"/>
            <a:ext cx="4394522" cy="1569660"/>
          </a:xfrm>
          <a:prstGeom prst="rect">
            <a:avLst/>
          </a:prstGeom>
        </p:spPr>
        <p:txBody>
          <a:bodyPr wrap="square">
            <a:spAutoFit/>
          </a:bodyPr>
          <a:lstStyle/>
          <a:p>
            <a:pPr lvl="0" algn="just"/>
            <a:r>
              <a:rPr lang="en-US" sz="1600" dirty="0">
                <a:solidFill>
                  <a:srgbClr val="000000"/>
                </a:solidFill>
              </a:rPr>
              <a:t>Identify what has to be done in order to make them actual Supersites (e.g. which instrumentation has to be permanently installed, how measurements have to be taken, how characterization of the sites has to be performed, etc.)</a:t>
            </a:r>
          </a:p>
        </p:txBody>
      </p:sp>
      <p:sp>
        <p:nvSpPr>
          <p:cNvPr id="15" name="Rectangle 14">
            <a:extLst>
              <a:ext uri="{FF2B5EF4-FFF2-40B4-BE49-F238E27FC236}">
                <a16:creationId xmlns:a16="http://schemas.microsoft.com/office/drawing/2014/main" id="{4D8ABD16-9B7D-104A-81A2-ABABD92712A9}"/>
              </a:ext>
            </a:extLst>
          </p:cNvPr>
          <p:cNvSpPr/>
          <p:nvPr/>
        </p:nvSpPr>
        <p:spPr>
          <a:xfrm>
            <a:off x="7550552" y="1286359"/>
            <a:ext cx="4359797" cy="1077218"/>
          </a:xfrm>
          <a:prstGeom prst="rect">
            <a:avLst/>
          </a:prstGeom>
        </p:spPr>
        <p:txBody>
          <a:bodyPr wrap="square">
            <a:spAutoFit/>
          </a:bodyPr>
          <a:lstStyle/>
          <a:p>
            <a:pPr lvl="0" algn="just"/>
            <a:r>
              <a:rPr lang="en-US" sz="1600" dirty="0">
                <a:solidFill>
                  <a:srgbClr val="000000"/>
                </a:solidFill>
              </a:rPr>
              <a:t>Include </a:t>
            </a:r>
            <a:r>
              <a:rPr lang="en-US" sz="1600" b="1" dirty="0">
                <a:solidFill>
                  <a:srgbClr val="000000"/>
                </a:solidFill>
              </a:rPr>
              <a:t>estimation of uncertainties</a:t>
            </a:r>
            <a:r>
              <a:rPr lang="en-US" sz="1600" dirty="0">
                <a:solidFill>
                  <a:srgbClr val="000000"/>
                </a:solidFill>
              </a:rPr>
              <a:t> in the validation measurements and overall EO data validation process, so to ensure </a:t>
            </a:r>
            <a:r>
              <a:rPr lang="en-US" sz="1600" b="1" dirty="0">
                <a:solidFill>
                  <a:srgbClr val="000000"/>
                </a:solidFill>
              </a:rPr>
              <a:t>full </a:t>
            </a:r>
            <a:r>
              <a:rPr lang="en-US" sz="1600" b="1" dirty="0">
                <a:solidFill>
                  <a:srgbClr val="0070C0"/>
                </a:solidFill>
              </a:rPr>
              <a:t>traceability</a:t>
            </a:r>
            <a:r>
              <a:rPr lang="en-US" sz="1600" b="1" dirty="0">
                <a:solidFill>
                  <a:srgbClr val="000000"/>
                </a:solidFill>
              </a:rPr>
              <a:t> </a:t>
            </a:r>
            <a:r>
              <a:rPr lang="en-US" sz="1600" dirty="0">
                <a:solidFill>
                  <a:srgbClr val="000000"/>
                </a:solidFill>
              </a:rPr>
              <a:t>to EO data users. </a:t>
            </a:r>
          </a:p>
        </p:txBody>
      </p:sp>
      <p:sp>
        <p:nvSpPr>
          <p:cNvPr id="16" name="Rectangle 15">
            <a:extLst>
              <a:ext uri="{FF2B5EF4-FFF2-40B4-BE49-F238E27FC236}">
                <a16:creationId xmlns:a16="http://schemas.microsoft.com/office/drawing/2014/main" id="{CCFAD130-16B2-CA4D-85D5-B90B806FB56C}"/>
              </a:ext>
            </a:extLst>
          </p:cNvPr>
          <p:cNvSpPr/>
          <p:nvPr/>
        </p:nvSpPr>
        <p:spPr>
          <a:xfrm>
            <a:off x="6469489" y="2844061"/>
            <a:ext cx="4753729" cy="1323439"/>
          </a:xfrm>
          <a:prstGeom prst="rect">
            <a:avLst/>
          </a:prstGeom>
        </p:spPr>
        <p:txBody>
          <a:bodyPr wrap="square">
            <a:spAutoFit/>
          </a:bodyPr>
          <a:lstStyle/>
          <a:p>
            <a:pPr lvl="0" algn="just"/>
            <a:r>
              <a:rPr lang="en-US" sz="1600" dirty="0">
                <a:solidFill>
                  <a:srgbClr val="000000"/>
                </a:solidFill>
              </a:rPr>
              <a:t>Generation of fully documented </a:t>
            </a:r>
            <a:r>
              <a:rPr lang="en-US" sz="1600" b="1" dirty="0">
                <a:solidFill>
                  <a:srgbClr val="0070C0"/>
                </a:solidFill>
              </a:rPr>
              <a:t>Protocols and Procedures </a:t>
            </a:r>
            <a:r>
              <a:rPr lang="en-US" sz="1600" dirty="0">
                <a:solidFill>
                  <a:srgbClr val="000000"/>
                </a:solidFill>
              </a:rPr>
              <a:t>to be implemented </a:t>
            </a:r>
            <a:r>
              <a:rPr lang="en-US" sz="1600" b="1" dirty="0">
                <a:solidFill>
                  <a:srgbClr val="000000"/>
                </a:solidFill>
              </a:rPr>
              <a:t>in order to proper validate the considered EO data and ensure full traceability trough the validation process</a:t>
            </a:r>
            <a:r>
              <a:rPr lang="en-US" sz="1600" dirty="0">
                <a:solidFill>
                  <a:srgbClr val="000000"/>
                </a:solidFill>
              </a:rPr>
              <a:t>.</a:t>
            </a:r>
          </a:p>
        </p:txBody>
      </p:sp>
      <p:sp>
        <p:nvSpPr>
          <p:cNvPr id="17" name="Rectangle 16">
            <a:extLst>
              <a:ext uri="{FF2B5EF4-FFF2-40B4-BE49-F238E27FC236}">
                <a16:creationId xmlns:a16="http://schemas.microsoft.com/office/drawing/2014/main" id="{5B27A9FE-254E-844F-AF6E-FFFD7763D7D3}"/>
              </a:ext>
            </a:extLst>
          </p:cNvPr>
          <p:cNvSpPr/>
          <p:nvPr/>
        </p:nvSpPr>
        <p:spPr>
          <a:xfrm>
            <a:off x="271219" y="4977786"/>
            <a:ext cx="4633732" cy="1077218"/>
          </a:xfrm>
          <a:prstGeom prst="rect">
            <a:avLst/>
          </a:prstGeom>
        </p:spPr>
        <p:txBody>
          <a:bodyPr wrap="square">
            <a:spAutoFit/>
          </a:bodyPr>
          <a:lstStyle/>
          <a:p>
            <a:pPr lvl="0" algn="just"/>
            <a:r>
              <a:rPr lang="en-US" sz="1600" dirty="0">
                <a:solidFill>
                  <a:srgbClr val="000000"/>
                </a:solidFill>
              </a:rPr>
              <a:t>Bring together the international community through an </a:t>
            </a:r>
            <a:r>
              <a:rPr lang="en-US" sz="1600" b="1" dirty="0">
                <a:solidFill>
                  <a:srgbClr val="000000"/>
                </a:solidFill>
              </a:rPr>
              <a:t>inter-comparison (round-robin) validation exercise </a:t>
            </a:r>
            <a:r>
              <a:rPr lang="en-US" sz="1600" dirty="0">
                <a:solidFill>
                  <a:srgbClr val="000000"/>
                </a:solidFill>
              </a:rPr>
              <a:t>performed simultaneously over the same site.</a:t>
            </a:r>
          </a:p>
        </p:txBody>
      </p:sp>
      <p:sp>
        <p:nvSpPr>
          <p:cNvPr id="18" name="Rectangle 17">
            <a:extLst>
              <a:ext uri="{FF2B5EF4-FFF2-40B4-BE49-F238E27FC236}">
                <a16:creationId xmlns:a16="http://schemas.microsoft.com/office/drawing/2014/main" id="{8BAA7D1A-8EE6-654A-9389-ED81EFF64F78}"/>
              </a:ext>
            </a:extLst>
          </p:cNvPr>
          <p:cNvSpPr/>
          <p:nvPr/>
        </p:nvSpPr>
        <p:spPr>
          <a:xfrm>
            <a:off x="7274295" y="4654520"/>
            <a:ext cx="4636053" cy="1323439"/>
          </a:xfrm>
          <a:prstGeom prst="rect">
            <a:avLst/>
          </a:prstGeom>
        </p:spPr>
        <p:txBody>
          <a:bodyPr wrap="square">
            <a:spAutoFit/>
          </a:bodyPr>
          <a:lstStyle/>
          <a:p>
            <a:pPr lvl="0" algn="just"/>
            <a:r>
              <a:rPr lang="en-US" sz="1600" dirty="0">
                <a:solidFill>
                  <a:srgbClr val="000000"/>
                </a:solidFill>
              </a:rPr>
              <a:t>Bring together the international community through a dedicated </a:t>
            </a:r>
            <a:r>
              <a:rPr lang="en-US" sz="1600" b="1" dirty="0">
                <a:solidFill>
                  <a:srgbClr val="000000"/>
                </a:solidFill>
              </a:rPr>
              <a:t>Workshop</a:t>
            </a:r>
            <a:r>
              <a:rPr lang="en-US" sz="1600" dirty="0">
                <a:solidFill>
                  <a:srgbClr val="000000"/>
                </a:solidFill>
              </a:rPr>
              <a:t> in order to have a fruitful discussion on protocols, sites characterization, etc. so to achieve a common understanding and agreement.</a:t>
            </a:r>
          </a:p>
        </p:txBody>
      </p:sp>
      <p:pic>
        <p:nvPicPr>
          <p:cNvPr id="8" name="Picture 7">
            <a:extLst>
              <a:ext uri="{FF2B5EF4-FFF2-40B4-BE49-F238E27FC236}">
                <a16:creationId xmlns:a16="http://schemas.microsoft.com/office/drawing/2014/main" id="{856F6698-B9D0-CD44-A64C-796F6EA0FC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59331"/>
            <a:ext cx="12193588" cy="507585"/>
          </a:xfrm>
          <a:prstGeom prst="rect">
            <a:avLst/>
          </a:prstGeom>
        </p:spPr>
      </p:pic>
      <p:sp>
        <p:nvSpPr>
          <p:cNvPr id="25" name="Rounded Rectangle 24">
            <a:extLst>
              <a:ext uri="{FF2B5EF4-FFF2-40B4-BE49-F238E27FC236}">
                <a16:creationId xmlns:a16="http://schemas.microsoft.com/office/drawing/2014/main" id="{C722E955-A4C1-FD41-9919-F6799EFD1891}"/>
              </a:ext>
            </a:extLst>
          </p:cNvPr>
          <p:cNvSpPr/>
          <p:nvPr/>
        </p:nvSpPr>
        <p:spPr>
          <a:xfrm>
            <a:off x="6469488" y="1286360"/>
            <a:ext cx="5440859" cy="2881140"/>
          </a:xfrm>
          <a:prstGeom prst="roundRect">
            <a:avLst>
              <a:gd name="adj" fmla="val 3101"/>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re 4">
            <a:extLst>
              <a:ext uri="{FF2B5EF4-FFF2-40B4-BE49-F238E27FC236}">
                <a16:creationId xmlns:a16="http://schemas.microsoft.com/office/drawing/2014/main" id="{D1E5EE6B-56A8-994B-8E01-110B4655DACF}"/>
              </a:ext>
            </a:extLst>
          </p:cNvPr>
          <p:cNvSpPr txBox="1">
            <a:spLocks/>
          </p:cNvSpPr>
          <p:nvPr/>
        </p:nvSpPr>
        <p:spPr bwMode="auto">
          <a:xfrm>
            <a:off x="9572263" y="6043265"/>
            <a:ext cx="2621325" cy="246221"/>
          </a:xfrm>
          <a:prstGeom prst="rect">
            <a:avLst/>
          </a:prstGeom>
          <a:solidFill>
            <a:srgbClr val="FFFFFF">
              <a:alpha val="60000"/>
            </a:srgbClr>
          </a:solid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chemeClr val="tx1"/>
                </a:solidFill>
                <a:effectLst/>
                <a:uLnTx/>
                <a:uFillTx/>
                <a:latin typeface="Verdana"/>
                <a:ea typeface="+mj-ea"/>
                <a:cs typeface="Verdana"/>
              </a:rPr>
              <a:t>Sentinel-2, Augustus Island, Australia</a:t>
            </a:r>
          </a:p>
        </p:txBody>
      </p:sp>
    </p:spTree>
    <p:extLst>
      <p:ext uri="{BB962C8B-B14F-4D97-AF65-F5344CB8AC3E}">
        <p14:creationId xmlns:p14="http://schemas.microsoft.com/office/powerpoint/2010/main" val="3572111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20EAAA1-90A5-2F4E-BED7-2D5435A4C5DD}"/>
              </a:ext>
            </a:extLst>
          </p:cNvPr>
          <p:cNvSpPr/>
          <p:nvPr/>
        </p:nvSpPr>
        <p:spPr>
          <a:xfrm>
            <a:off x="9056002" y="1987224"/>
            <a:ext cx="2935370" cy="22921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4AD77694-C2A4-D846-BE5B-42169E631726}"/>
              </a:ext>
            </a:extLst>
          </p:cNvPr>
          <p:cNvSpPr/>
          <p:nvPr/>
        </p:nvSpPr>
        <p:spPr>
          <a:xfrm>
            <a:off x="8549640" y="2946029"/>
            <a:ext cx="506362" cy="34819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DD7673-6E12-7D44-8053-59F1DFC32498}"/>
              </a:ext>
            </a:extLst>
          </p:cNvPr>
          <p:cNvSpPr txBox="1"/>
          <p:nvPr/>
        </p:nvSpPr>
        <p:spPr>
          <a:xfrm>
            <a:off x="9259374" y="2166722"/>
            <a:ext cx="2271253" cy="677108"/>
          </a:xfrm>
          <a:prstGeom prst="rect">
            <a:avLst/>
          </a:prstGeom>
          <a:noFill/>
        </p:spPr>
        <p:txBody>
          <a:bodyPr wrap="square" rtlCol="0">
            <a:spAutoFit/>
          </a:bodyPr>
          <a:lstStyle/>
          <a:p>
            <a:pPr algn="ctr"/>
            <a:r>
              <a:rPr lang="en-US" b="1" dirty="0"/>
              <a:t>FRM4VEG </a:t>
            </a:r>
          </a:p>
          <a:p>
            <a:pPr algn="ctr"/>
            <a:endParaRPr lang="en-US" sz="200" dirty="0"/>
          </a:p>
          <a:p>
            <a:pPr algn="ctr"/>
            <a:r>
              <a:rPr lang="en-US" dirty="0"/>
              <a:t>for Land products</a:t>
            </a:r>
          </a:p>
        </p:txBody>
      </p:sp>
      <p:sp>
        <p:nvSpPr>
          <p:cNvPr id="7" name="Rectangle 6">
            <a:extLst>
              <a:ext uri="{FF2B5EF4-FFF2-40B4-BE49-F238E27FC236}">
                <a16:creationId xmlns:a16="http://schemas.microsoft.com/office/drawing/2014/main" id="{358E2C8D-A751-664C-A226-F117BC54800D}"/>
              </a:ext>
            </a:extLst>
          </p:cNvPr>
          <p:cNvSpPr/>
          <p:nvPr/>
        </p:nvSpPr>
        <p:spPr>
          <a:xfrm>
            <a:off x="0" y="4770527"/>
            <a:ext cx="2418735" cy="290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6FF235C-7913-7741-B9D4-92E7308D25D7}"/>
              </a:ext>
            </a:extLst>
          </p:cNvPr>
          <p:cNvSpPr txBox="1"/>
          <p:nvPr/>
        </p:nvSpPr>
        <p:spPr>
          <a:xfrm>
            <a:off x="190259" y="605908"/>
            <a:ext cx="5724766" cy="369332"/>
          </a:xfrm>
          <a:prstGeom prst="rect">
            <a:avLst/>
          </a:prstGeom>
          <a:noFill/>
        </p:spPr>
        <p:txBody>
          <a:bodyPr wrap="square" rtlCol="0">
            <a:spAutoFit/>
          </a:bodyPr>
          <a:lstStyle/>
          <a:p>
            <a:r>
              <a:rPr lang="en-US" b="1" dirty="0"/>
              <a:t>Fiducial Reference Measurements MUST…</a:t>
            </a:r>
          </a:p>
        </p:txBody>
      </p:sp>
      <p:sp>
        <p:nvSpPr>
          <p:cNvPr id="9" name="TextBox 8">
            <a:extLst>
              <a:ext uri="{FF2B5EF4-FFF2-40B4-BE49-F238E27FC236}">
                <a16:creationId xmlns:a16="http://schemas.microsoft.com/office/drawing/2014/main" id="{2D2267D2-ABFA-EC4D-BDBC-F739EB63D625}"/>
              </a:ext>
            </a:extLst>
          </p:cNvPr>
          <p:cNvSpPr txBox="1"/>
          <p:nvPr/>
        </p:nvSpPr>
        <p:spPr>
          <a:xfrm>
            <a:off x="570268" y="1027261"/>
            <a:ext cx="7649498"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Have documented evidence of </a:t>
            </a:r>
            <a:r>
              <a:rPr lang="en-US" sz="1600" b="1" dirty="0">
                <a:solidFill>
                  <a:srgbClr val="0070C0"/>
                </a:solidFill>
                <a:latin typeface="Calibri" panose="020F0502020204030204" pitchFamily="34" charset="0"/>
                <a:cs typeface="Calibri" panose="020F0502020204030204" pitchFamily="34" charset="0"/>
              </a:rPr>
              <a:t>metrological traceability to SI </a:t>
            </a:r>
            <a:r>
              <a:rPr lang="en-US" sz="1600" dirty="0">
                <a:latin typeface="Calibri" panose="020F0502020204030204" pitchFamily="34" charset="0"/>
                <a:cs typeface="Calibri" panose="020F0502020204030204" pitchFamily="34" charset="0"/>
              </a:rPr>
              <a:t>(or appropriate international community standard) including </a:t>
            </a:r>
            <a:r>
              <a:rPr lang="en-US" sz="1600" b="1" dirty="0">
                <a:solidFill>
                  <a:srgbClr val="0070C0"/>
                </a:solidFill>
                <a:latin typeface="Calibri" panose="020F0502020204030204" pitchFamily="34" charset="0"/>
                <a:cs typeface="Calibri" panose="020F0502020204030204" pitchFamily="34" charset="0"/>
              </a:rPr>
              <a:t>full uncertainty budget </a:t>
            </a:r>
            <a:r>
              <a:rPr lang="en-US" sz="1600" dirty="0">
                <a:latin typeface="Calibri" panose="020F0502020204030204" pitchFamily="34" charset="0"/>
                <a:cs typeface="Calibri" panose="020F0502020204030204" pitchFamily="34" charset="0"/>
              </a:rPr>
              <a:t>(instrumentation and usage);</a:t>
            </a:r>
          </a:p>
        </p:txBody>
      </p:sp>
      <p:sp>
        <p:nvSpPr>
          <p:cNvPr id="10" name="TextBox 9">
            <a:extLst>
              <a:ext uri="{FF2B5EF4-FFF2-40B4-BE49-F238E27FC236}">
                <a16:creationId xmlns:a16="http://schemas.microsoft.com/office/drawing/2014/main" id="{9256BE28-CACB-414C-8F5E-1B0F2B184639}"/>
              </a:ext>
            </a:extLst>
          </p:cNvPr>
          <p:cNvSpPr txBox="1"/>
          <p:nvPr/>
        </p:nvSpPr>
        <p:spPr>
          <a:xfrm>
            <a:off x="570267" y="1740100"/>
            <a:ext cx="7561007"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Consider all </a:t>
            </a:r>
            <a:r>
              <a:rPr lang="en-US" sz="1600" b="1" dirty="0">
                <a:solidFill>
                  <a:srgbClr val="0070C0"/>
                </a:solidFill>
                <a:latin typeface="Calibri" panose="020F0502020204030204" pitchFamily="34" charset="0"/>
                <a:cs typeface="Calibri" panose="020F0502020204030204" pitchFamily="34" charset="0"/>
              </a:rPr>
              <a:t>spatial/temporal/scaling issues</a:t>
            </a:r>
            <a:r>
              <a:rPr lang="en-US" sz="1600" dirty="0">
                <a:latin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C6574F9B-CF6D-0949-AA28-8C65FD7495E6}"/>
              </a:ext>
            </a:extLst>
          </p:cNvPr>
          <p:cNvSpPr txBox="1"/>
          <p:nvPr/>
        </p:nvSpPr>
        <p:spPr>
          <a:xfrm>
            <a:off x="570267" y="2331251"/>
            <a:ext cx="7561007"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Be independent of any satellite geophysical retrieval process;</a:t>
            </a:r>
          </a:p>
        </p:txBody>
      </p:sp>
      <p:sp>
        <p:nvSpPr>
          <p:cNvPr id="12" name="TextBox 11">
            <a:extLst>
              <a:ext uri="{FF2B5EF4-FFF2-40B4-BE49-F238E27FC236}">
                <a16:creationId xmlns:a16="http://schemas.microsoft.com/office/drawing/2014/main" id="{08DBF6BA-68F1-724F-9113-948CA332893E}"/>
              </a:ext>
            </a:extLst>
          </p:cNvPr>
          <p:cNvSpPr txBox="1"/>
          <p:nvPr/>
        </p:nvSpPr>
        <p:spPr>
          <a:xfrm>
            <a:off x="570267" y="2919558"/>
            <a:ext cx="7561007"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Provide </a:t>
            </a:r>
            <a:r>
              <a:rPr lang="en-US" sz="1600" b="1" dirty="0">
                <a:solidFill>
                  <a:srgbClr val="0070C0"/>
                </a:solidFill>
                <a:latin typeface="Calibri" panose="020F0502020204030204" pitchFamily="34" charset="0"/>
                <a:cs typeface="Calibri" panose="020F0502020204030204" pitchFamily="34" charset="0"/>
              </a:rPr>
              <a:t>long-term sustainable mission validation </a:t>
            </a:r>
            <a:r>
              <a:rPr lang="en-US" sz="1600" dirty="0">
                <a:latin typeface="Calibri" panose="020F0502020204030204" pitchFamily="34" charset="0"/>
                <a:cs typeface="Calibri" panose="020F0502020204030204" pitchFamily="34" charset="0"/>
              </a:rPr>
              <a:t>information;</a:t>
            </a:r>
          </a:p>
        </p:txBody>
      </p:sp>
      <p:sp>
        <p:nvSpPr>
          <p:cNvPr id="13" name="TextBox 12">
            <a:extLst>
              <a:ext uri="{FF2B5EF4-FFF2-40B4-BE49-F238E27FC236}">
                <a16:creationId xmlns:a16="http://schemas.microsoft.com/office/drawing/2014/main" id="{0FBB53E4-2BA0-2147-8EDA-7F2F02313FE4}"/>
              </a:ext>
            </a:extLst>
          </p:cNvPr>
          <p:cNvSpPr txBox="1"/>
          <p:nvPr/>
        </p:nvSpPr>
        <p:spPr>
          <a:xfrm>
            <a:off x="581890" y="3389020"/>
            <a:ext cx="7561007"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Be carried out following </a:t>
            </a:r>
            <a:r>
              <a:rPr lang="en-US" sz="1600" b="1" dirty="0">
                <a:solidFill>
                  <a:srgbClr val="0070C0"/>
                </a:solidFill>
                <a:latin typeface="Calibri" panose="020F0502020204030204" pitchFamily="34" charset="0"/>
                <a:cs typeface="Calibri" panose="020F0502020204030204" pitchFamily="34" charset="0"/>
              </a:rPr>
              <a:t>community agreed good practice protocols</a:t>
            </a:r>
            <a:r>
              <a:rPr lang="en-US" sz="1600" dirty="0">
                <a:latin typeface="Calibri" panose="020F0502020204030204" pitchFamily="34" charset="0"/>
                <a:cs typeface="Calibri" panose="020F0502020204030204" pitchFamily="34" charset="0"/>
              </a:rPr>
              <a:t> </a:t>
            </a:r>
          </a:p>
          <a:p>
            <a:r>
              <a:rPr lang="en-US" sz="1600" dirty="0">
                <a:latin typeface="Calibri" panose="020F0502020204030204" pitchFamily="34" charset="0"/>
                <a:cs typeface="Calibri" panose="020F0502020204030204" pitchFamily="34" charset="0"/>
              </a:rPr>
              <a:t>(some of which still need to be written…!)</a:t>
            </a:r>
          </a:p>
        </p:txBody>
      </p:sp>
      <p:sp>
        <p:nvSpPr>
          <p:cNvPr id="14" name="Right Arrow 13">
            <a:extLst>
              <a:ext uri="{FF2B5EF4-FFF2-40B4-BE49-F238E27FC236}">
                <a16:creationId xmlns:a16="http://schemas.microsoft.com/office/drawing/2014/main" id="{D43060A4-276B-7148-BB83-1388B74C4407}"/>
              </a:ext>
            </a:extLst>
          </p:cNvPr>
          <p:cNvSpPr/>
          <p:nvPr/>
        </p:nvSpPr>
        <p:spPr>
          <a:xfrm>
            <a:off x="337893" y="1221325"/>
            <a:ext cx="173381" cy="19664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05ECF91F-35D6-0343-A89B-E2C4A0FE0651}"/>
              </a:ext>
            </a:extLst>
          </p:cNvPr>
          <p:cNvSpPr/>
          <p:nvPr/>
        </p:nvSpPr>
        <p:spPr>
          <a:xfrm>
            <a:off x="337892" y="1806100"/>
            <a:ext cx="173381" cy="19664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E1FCE298-7CD2-F84A-BE07-DC49BFB1F04B}"/>
              </a:ext>
            </a:extLst>
          </p:cNvPr>
          <p:cNvSpPr/>
          <p:nvPr/>
        </p:nvSpPr>
        <p:spPr>
          <a:xfrm>
            <a:off x="337891" y="2400783"/>
            <a:ext cx="173381" cy="19664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6C13313D-153A-B14F-8D77-C11F02F1AD57}"/>
              </a:ext>
            </a:extLst>
          </p:cNvPr>
          <p:cNvSpPr/>
          <p:nvPr/>
        </p:nvSpPr>
        <p:spPr>
          <a:xfrm>
            <a:off x="349517" y="2991211"/>
            <a:ext cx="173381" cy="19664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3EF00E61-9D4B-0348-B106-3780A1C6B02B}"/>
              </a:ext>
            </a:extLst>
          </p:cNvPr>
          <p:cNvSpPr/>
          <p:nvPr/>
        </p:nvSpPr>
        <p:spPr>
          <a:xfrm>
            <a:off x="337891" y="3583085"/>
            <a:ext cx="173381" cy="19664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522DE872-7EA5-3C40-942A-55D2279CD875}"/>
              </a:ext>
            </a:extLst>
          </p:cNvPr>
          <p:cNvSpPr/>
          <p:nvPr/>
        </p:nvSpPr>
        <p:spPr>
          <a:xfrm>
            <a:off x="337890" y="4170669"/>
            <a:ext cx="173381" cy="19664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BA2867FF-6850-2440-9778-04086CC8BF39}"/>
              </a:ext>
            </a:extLst>
          </p:cNvPr>
          <p:cNvSpPr/>
          <p:nvPr/>
        </p:nvSpPr>
        <p:spPr>
          <a:xfrm>
            <a:off x="349517" y="4765352"/>
            <a:ext cx="173381" cy="19664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0846B82-F725-E34E-9305-644DD5150F2E}"/>
              </a:ext>
            </a:extLst>
          </p:cNvPr>
          <p:cNvSpPr txBox="1"/>
          <p:nvPr/>
        </p:nvSpPr>
        <p:spPr>
          <a:xfrm>
            <a:off x="570263" y="4104178"/>
            <a:ext cx="7561007"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Be a direct translation of </a:t>
            </a:r>
            <a:r>
              <a:rPr lang="en-US" sz="1600" b="1" dirty="0">
                <a:solidFill>
                  <a:srgbClr val="0070C0"/>
                </a:solidFill>
                <a:latin typeface="Calibri" panose="020F0502020204030204" pitchFamily="34" charset="0"/>
                <a:cs typeface="Calibri" panose="020F0502020204030204" pitchFamily="34" charset="0"/>
              </a:rPr>
              <a:t>QA4EO</a:t>
            </a:r>
            <a:r>
              <a:rPr lang="en-US" sz="1600" dirty="0">
                <a:latin typeface="Calibri" panose="020F0502020204030204" pitchFamily="34" charset="0"/>
                <a:cs typeface="Calibri" panose="020F0502020204030204" pitchFamily="34" charset="0"/>
              </a:rPr>
              <a:t> to in-situ data;</a:t>
            </a:r>
          </a:p>
        </p:txBody>
      </p:sp>
      <p:sp>
        <p:nvSpPr>
          <p:cNvPr id="22" name="TextBox 21">
            <a:extLst>
              <a:ext uri="{FF2B5EF4-FFF2-40B4-BE49-F238E27FC236}">
                <a16:creationId xmlns:a16="http://schemas.microsoft.com/office/drawing/2014/main" id="{E2D9BE95-7C6B-1D47-98AC-4CE76AD185D2}"/>
              </a:ext>
            </a:extLst>
          </p:cNvPr>
          <p:cNvSpPr txBox="1"/>
          <p:nvPr/>
        </p:nvSpPr>
        <p:spPr>
          <a:xfrm>
            <a:off x="581890" y="4694398"/>
            <a:ext cx="7561007" cy="338554"/>
          </a:xfrm>
          <a:prstGeom prst="rect">
            <a:avLst/>
          </a:prstGeom>
          <a:noFill/>
        </p:spPr>
        <p:txBody>
          <a:bodyPr wrap="square" rtlCol="0">
            <a:spAutoFit/>
          </a:bodyPr>
          <a:lstStyle/>
          <a:p>
            <a:r>
              <a:rPr lang="en-US" sz="1600" b="1" dirty="0">
                <a:solidFill>
                  <a:srgbClr val="0070C0"/>
                </a:solidFill>
                <a:latin typeface="Calibri" panose="020F0502020204030204" pitchFamily="34" charset="0"/>
                <a:cs typeface="Calibri" panose="020F0502020204030204" pitchFamily="34" charset="0"/>
              </a:rPr>
              <a:t>Facilitate interoperability </a:t>
            </a:r>
            <a:r>
              <a:rPr lang="en-US" sz="1600" dirty="0">
                <a:latin typeface="Calibri" panose="020F0502020204030204" pitchFamily="34" charset="0"/>
                <a:cs typeface="Calibri" panose="020F0502020204030204" pitchFamily="34" charset="0"/>
              </a:rPr>
              <a:t>between sensors;</a:t>
            </a:r>
          </a:p>
        </p:txBody>
      </p:sp>
      <p:sp>
        <p:nvSpPr>
          <p:cNvPr id="23" name="Rounded Rectangle 22">
            <a:extLst>
              <a:ext uri="{FF2B5EF4-FFF2-40B4-BE49-F238E27FC236}">
                <a16:creationId xmlns:a16="http://schemas.microsoft.com/office/drawing/2014/main" id="{56692CCE-166F-8E40-838E-34E24C5CA2A1}"/>
              </a:ext>
            </a:extLst>
          </p:cNvPr>
          <p:cNvSpPr/>
          <p:nvPr/>
        </p:nvSpPr>
        <p:spPr>
          <a:xfrm>
            <a:off x="168614" y="566579"/>
            <a:ext cx="8381026" cy="5107099"/>
          </a:xfrm>
          <a:prstGeom prst="roundRect">
            <a:avLst>
              <a:gd name="adj" fmla="val 527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EBB4A64-5DB0-0146-A15F-00CDA7B5BB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8881" y="2704830"/>
            <a:ext cx="1407387" cy="2856787"/>
          </a:xfrm>
          <a:prstGeom prst="rect">
            <a:avLst/>
          </a:prstGeom>
          <a:effectLst>
            <a:reflection stA="0" endPos="65000" dist="50800" dir="5400000" sy="-100000" algn="bl" rotWithShape="0"/>
          </a:effectLst>
        </p:spPr>
      </p:pic>
      <p:sp>
        <p:nvSpPr>
          <p:cNvPr id="25" name="Rectangle 24">
            <a:extLst>
              <a:ext uri="{FF2B5EF4-FFF2-40B4-BE49-F238E27FC236}">
                <a16:creationId xmlns:a16="http://schemas.microsoft.com/office/drawing/2014/main" id="{3026CC1D-027F-344D-8553-6A77FFD05D69}"/>
              </a:ext>
            </a:extLst>
          </p:cNvPr>
          <p:cNvSpPr/>
          <p:nvPr/>
        </p:nvSpPr>
        <p:spPr>
          <a:xfrm>
            <a:off x="570263" y="5261933"/>
            <a:ext cx="3201197" cy="338554"/>
          </a:xfrm>
          <a:prstGeom prst="rect">
            <a:avLst/>
          </a:prstGeom>
        </p:spPr>
        <p:txBody>
          <a:bodyPr wrap="none">
            <a:spAutoFit/>
          </a:bodyPr>
          <a:lstStyle/>
          <a:p>
            <a:r>
              <a:rPr lang="en-US" sz="1600" dirty="0">
                <a:latin typeface="Calibri" panose="020F0502020204030204" pitchFamily="34" charset="0"/>
                <a:cs typeface="Calibri" panose="020F0502020204030204" pitchFamily="34" charset="0"/>
              </a:rPr>
              <a:t>Building on the </a:t>
            </a:r>
            <a:r>
              <a:rPr lang="en-US" sz="1600" b="1" dirty="0">
                <a:solidFill>
                  <a:srgbClr val="0070C0"/>
                </a:solidFill>
                <a:latin typeface="Calibri" panose="020F0502020204030204" pitchFamily="34" charset="0"/>
                <a:cs typeface="Calibri" panose="020F0502020204030204" pitchFamily="34" charset="0"/>
              </a:rPr>
              <a:t>existing capabilities</a:t>
            </a:r>
            <a:r>
              <a:rPr lang="en-US" sz="1600" dirty="0">
                <a:latin typeface="Calibri" panose="020F0502020204030204" pitchFamily="34" charset="0"/>
                <a:cs typeface="Calibri" panose="020F0502020204030204" pitchFamily="34" charset="0"/>
              </a:rPr>
              <a:t>.</a:t>
            </a:r>
          </a:p>
        </p:txBody>
      </p:sp>
      <p:sp>
        <p:nvSpPr>
          <p:cNvPr id="26" name="Right Arrow 25">
            <a:extLst>
              <a:ext uri="{FF2B5EF4-FFF2-40B4-BE49-F238E27FC236}">
                <a16:creationId xmlns:a16="http://schemas.microsoft.com/office/drawing/2014/main" id="{B5E4E750-62FC-1A45-8103-B13E12A450C8}"/>
              </a:ext>
            </a:extLst>
          </p:cNvPr>
          <p:cNvSpPr/>
          <p:nvPr/>
        </p:nvSpPr>
        <p:spPr>
          <a:xfrm>
            <a:off x="349516" y="5335138"/>
            <a:ext cx="173381" cy="19664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188E4C83-F150-4147-AF7B-1A54BE3A68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59374" y="3118341"/>
            <a:ext cx="2569273" cy="1134184"/>
          </a:xfrm>
          <a:prstGeom prst="rect">
            <a:avLst/>
          </a:prstGeom>
        </p:spPr>
      </p:pic>
      <p:sp>
        <p:nvSpPr>
          <p:cNvPr id="28" name="Rectangle 27">
            <a:extLst>
              <a:ext uri="{FF2B5EF4-FFF2-40B4-BE49-F238E27FC236}">
                <a16:creationId xmlns:a16="http://schemas.microsoft.com/office/drawing/2014/main" id="{990A7DCD-FAA6-5046-B672-4BBE82A029F0}"/>
              </a:ext>
            </a:extLst>
          </p:cNvPr>
          <p:cNvSpPr/>
          <p:nvPr/>
        </p:nvSpPr>
        <p:spPr>
          <a:xfrm>
            <a:off x="7735410" y="6074610"/>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916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BB3BB5-2ACC-614E-BC86-67019DA09D62}"/>
              </a:ext>
            </a:extLst>
          </p:cNvPr>
          <p:cNvSpPr/>
          <p:nvPr/>
        </p:nvSpPr>
        <p:spPr>
          <a:xfrm>
            <a:off x="7735410" y="6074610"/>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E5E36F-FF28-B84A-80D6-AB9EB1D7DB9D}"/>
              </a:ext>
            </a:extLst>
          </p:cNvPr>
          <p:cNvSpPr/>
          <p:nvPr/>
        </p:nvSpPr>
        <p:spPr>
          <a:xfrm>
            <a:off x="510728" y="4641006"/>
            <a:ext cx="4386262" cy="271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A996653-650F-1246-896E-83A9983CD691}"/>
              </a:ext>
            </a:extLst>
          </p:cNvPr>
          <p:cNvPicPr>
            <a:picLocks noChangeAspect="1"/>
          </p:cNvPicPr>
          <p:nvPr/>
        </p:nvPicPr>
        <p:blipFill>
          <a:blip r:embed="rId3"/>
          <a:stretch>
            <a:fillRect/>
          </a:stretch>
        </p:blipFill>
        <p:spPr>
          <a:xfrm>
            <a:off x="7248304" y="1738611"/>
            <a:ext cx="1262244" cy="621402"/>
          </a:xfrm>
          <a:prstGeom prst="rect">
            <a:avLst/>
          </a:prstGeom>
        </p:spPr>
      </p:pic>
      <p:graphicFrame>
        <p:nvGraphicFramePr>
          <p:cNvPr id="7" name="Table 6">
            <a:extLst>
              <a:ext uri="{FF2B5EF4-FFF2-40B4-BE49-F238E27FC236}">
                <a16:creationId xmlns:a16="http://schemas.microsoft.com/office/drawing/2014/main" id="{08C2449E-9703-1047-A192-667472C5558A}"/>
              </a:ext>
            </a:extLst>
          </p:cNvPr>
          <p:cNvGraphicFramePr>
            <a:graphicFrameLocks noGrp="1"/>
          </p:cNvGraphicFramePr>
          <p:nvPr>
            <p:extLst>
              <p:ext uri="{D42A27DB-BD31-4B8C-83A1-F6EECF244321}">
                <p14:modId xmlns:p14="http://schemas.microsoft.com/office/powerpoint/2010/main" val="391254252"/>
              </p:ext>
            </p:extLst>
          </p:nvPr>
        </p:nvGraphicFramePr>
        <p:xfrm>
          <a:off x="396817" y="1498457"/>
          <a:ext cx="6837360" cy="2377440"/>
        </p:xfrm>
        <a:graphic>
          <a:graphicData uri="http://schemas.openxmlformats.org/drawingml/2006/table">
            <a:tbl>
              <a:tblPr firstRow="1" bandRow="1">
                <a:tableStyleId>{5C22544A-7EE6-4342-B048-85BDC9FD1C3A}</a:tableStyleId>
              </a:tblPr>
              <a:tblGrid>
                <a:gridCol w="904547">
                  <a:extLst>
                    <a:ext uri="{9D8B030D-6E8A-4147-A177-3AD203B41FA5}">
                      <a16:colId xmlns:a16="http://schemas.microsoft.com/office/drawing/2014/main" val="20000"/>
                    </a:ext>
                  </a:extLst>
                </a:gridCol>
                <a:gridCol w="2593001">
                  <a:extLst>
                    <a:ext uri="{9D8B030D-6E8A-4147-A177-3AD203B41FA5}">
                      <a16:colId xmlns:a16="http://schemas.microsoft.com/office/drawing/2014/main" val="20001"/>
                    </a:ext>
                  </a:extLst>
                </a:gridCol>
                <a:gridCol w="3339812">
                  <a:extLst>
                    <a:ext uri="{9D8B030D-6E8A-4147-A177-3AD203B41FA5}">
                      <a16:colId xmlns:a16="http://schemas.microsoft.com/office/drawing/2014/main" val="20002"/>
                    </a:ext>
                  </a:extLst>
                </a:gridCol>
              </a:tblGrid>
              <a:tr h="292948">
                <a:tc>
                  <a:txBody>
                    <a:bodyPr/>
                    <a:lstStyle/>
                    <a:p>
                      <a:r>
                        <a:rPr lang="en-GB" sz="1400" dirty="0">
                          <a:latin typeface="Calibri" panose="020F0502020204030204" pitchFamily="34" charset="0"/>
                          <a:cs typeface="Calibri" panose="020F0502020204030204" pitchFamily="34" charset="0"/>
                        </a:rPr>
                        <a:t>Acronym</a:t>
                      </a:r>
                    </a:p>
                  </a:txBody>
                  <a:tcPr/>
                </a:tc>
                <a:tc>
                  <a:txBody>
                    <a:bodyPr/>
                    <a:lstStyle/>
                    <a:p>
                      <a:r>
                        <a:rPr lang="en-GB" sz="1400" dirty="0">
                          <a:latin typeface="Calibri" panose="020F0502020204030204" pitchFamily="34" charset="0"/>
                          <a:cs typeface="Calibri" panose="020F0502020204030204" pitchFamily="34" charset="0"/>
                        </a:rPr>
                        <a:t>Product</a:t>
                      </a:r>
                    </a:p>
                  </a:txBody>
                  <a:tcPr/>
                </a:tc>
                <a:tc>
                  <a:txBody>
                    <a:bodyPr/>
                    <a:lstStyle/>
                    <a:p>
                      <a:r>
                        <a:rPr lang="en-GB" sz="1400" dirty="0">
                          <a:latin typeface="Calibri" panose="020F0502020204030204" pitchFamily="34" charset="0"/>
                          <a:cs typeface="Calibri" panose="020F0502020204030204" pitchFamily="34" charset="0"/>
                        </a:rPr>
                        <a:t>Brief</a:t>
                      </a:r>
                      <a:r>
                        <a:rPr lang="en-GB" sz="1400" baseline="0" dirty="0">
                          <a:latin typeface="Calibri" panose="020F0502020204030204" pitchFamily="34" charset="0"/>
                          <a:cs typeface="Calibri" panose="020F0502020204030204" pitchFamily="34" charset="0"/>
                        </a:rPr>
                        <a:t> </a:t>
                      </a:r>
                      <a:r>
                        <a:rPr lang="en-GB" sz="1400" dirty="0">
                          <a:latin typeface="Calibri" panose="020F0502020204030204" pitchFamily="34" charset="0"/>
                          <a:cs typeface="Calibri" panose="020F0502020204030204" pitchFamily="34" charset="0"/>
                        </a:rPr>
                        <a:t>Description</a:t>
                      </a:r>
                    </a:p>
                  </a:txBody>
                  <a:tcPr/>
                </a:tc>
                <a:extLst>
                  <a:ext uri="{0D108BD9-81ED-4DB2-BD59-A6C34878D82A}">
                    <a16:rowId xmlns:a16="http://schemas.microsoft.com/office/drawing/2014/main" val="10000"/>
                  </a:ext>
                </a:extLst>
              </a:tr>
              <a:tr h="481188">
                <a:tc>
                  <a:txBody>
                    <a:bodyPr/>
                    <a:lstStyle/>
                    <a:p>
                      <a:r>
                        <a:rPr lang="en-GB" sz="1400" b="1" dirty="0">
                          <a:latin typeface="Calibri" panose="020F0502020204030204" pitchFamily="34" charset="0"/>
                          <a:cs typeface="Calibri" panose="020F0502020204030204" pitchFamily="34" charset="0"/>
                        </a:rPr>
                        <a:t>SR</a:t>
                      </a:r>
                    </a:p>
                  </a:txBody>
                  <a:tcPr/>
                </a:tc>
                <a:tc>
                  <a:txBody>
                    <a:bodyPr/>
                    <a:lstStyle/>
                    <a:p>
                      <a:r>
                        <a:rPr lang="en-GB" sz="1400" dirty="0">
                          <a:latin typeface="Calibri" panose="020F0502020204030204" pitchFamily="34" charset="0"/>
                          <a:cs typeface="Calibri" panose="020F0502020204030204" pitchFamily="34" charset="0"/>
                        </a:rPr>
                        <a:t>Surface Reflectance</a:t>
                      </a:r>
                    </a:p>
                  </a:txBody>
                  <a:tcPr/>
                </a:tc>
                <a:tc>
                  <a:txBody>
                    <a:bodyPr/>
                    <a:lstStyle/>
                    <a:p>
                      <a:r>
                        <a:rPr lang="en-GB" sz="1400" dirty="0">
                          <a:latin typeface="Calibri" panose="020F0502020204030204" pitchFamily="34" charset="0"/>
                          <a:cs typeface="Calibri" panose="020F0502020204030204" pitchFamily="34" charset="0"/>
                        </a:rPr>
                        <a:t>Bottom-of-atmosphere</a:t>
                      </a:r>
                      <a:r>
                        <a:rPr lang="en-GB" sz="1400" baseline="0" dirty="0">
                          <a:latin typeface="Calibri" panose="020F0502020204030204" pitchFamily="34" charset="0"/>
                          <a:cs typeface="Calibri" panose="020F0502020204030204" pitchFamily="34" charset="0"/>
                        </a:rPr>
                        <a:t> and topography corrected reflectance</a:t>
                      </a:r>
                      <a:endParaRPr lang="en-GB"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481188">
                <a:tc>
                  <a:txBody>
                    <a:bodyPr/>
                    <a:lstStyle/>
                    <a:p>
                      <a:r>
                        <a:rPr lang="en-GB" sz="1400" b="1" dirty="0">
                          <a:latin typeface="Calibri" panose="020F0502020204030204" pitchFamily="34" charset="0"/>
                          <a:cs typeface="Calibri" panose="020F0502020204030204" pitchFamily="34" charset="0"/>
                        </a:rPr>
                        <a:t>OGVI</a:t>
                      </a:r>
                    </a:p>
                  </a:txBody>
                  <a:tcPr/>
                </a:tc>
                <a:tc>
                  <a:txBody>
                    <a:bodyPr/>
                    <a:lstStyle/>
                    <a:p>
                      <a:r>
                        <a:rPr lang="en-GB" sz="1400" dirty="0">
                          <a:latin typeface="Calibri" panose="020F0502020204030204" pitchFamily="34" charset="0"/>
                          <a:cs typeface="Calibri" panose="020F0502020204030204" pitchFamily="34" charset="0"/>
                        </a:rPr>
                        <a:t>OLCI Global Vegetation</a:t>
                      </a:r>
                      <a:r>
                        <a:rPr lang="en-GB" sz="1400" baseline="0" dirty="0">
                          <a:latin typeface="Calibri" panose="020F0502020204030204" pitchFamily="34" charset="0"/>
                          <a:cs typeface="Calibri" panose="020F0502020204030204" pitchFamily="34" charset="0"/>
                        </a:rPr>
                        <a:t> Index</a:t>
                      </a:r>
                      <a:endParaRPr lang="en-GB" sz="1400" dirty="0">
                        <a:latin typeface="Calibri" panose="020F0502020204030204" pitchFamily="34" charset="0"/>
                        <a:cs typeface="Calibri" panose="020F0502020204030204" pitchFamily="34" charset="0"/>
                      </a:endParaRPr>
                    </a:p>
                  </a:txBody>
                  <a:tcPr/>
                </a:tc>
                <a:tc>
                  <a:txBody>
                    <a:bodyPr/>
                    <a:lstStyle/>
                    <a:p>
                      <a:r>
                        <a:rPr lang="en-GB" sz="1400" dirty="0">
                          <a:latin typeface="Calibri" panose="020F0502020204030204" pitchFamily="34" charset="0"/>
                          <a:cs typeface="Calibri" panose="020F0502020204030204" pitchFamily="34" charset="0"/>
                        </a:rPr>
                        <a:t>Green Fraction of Absorbed Photosynthetically Active Radiation (FAPAR)</a:t>
                      </a:r>
                    </a:p>
                  </a:txBody>
                  <a:tcPr/>
                </a:tc>
                <a:extLst>
                  <a:ext uri="{0D108BD9-81ED-4DB2-BD59-A6C34878D82A}">
                    <a16:rowId xmlns:a16="http://schemas.microsoft.com/office/drawing/2014/main" val="10002"/>
                  </a:ext>
                </a:extLst>
              </a:tr>
              <a:tr h="1612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Calibri" panose="020F0502020204030204" pitchFamily="34" charset="0"/>
                          <a:cs typeface="Calibri" panose="020F0502020204030204" pitchFamily="34" charset="0"/>
                        </a:rPr>
                        <a:t>OTCI</a:t>
                      </a:r>
                    </a:p>
                    <a:p>
                      <a:endParaRPr lang="en-GB" sz="1400" b="1"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Calibri" panose="020F0502020204030204" pitchFamily="34" charset="0"/>
                          <a:cs typeface="Calibri" panose="020F0502020204030204" pitchFamily="34" charset="0"/>
                        </a:rPr>
                        <a:t>OLCI Terrestrial Chlorophyll Index</a:t>
                      </a:r>
                    </a:p>
                    <a:p>
                      <a:endParaRPr lang="en-GB" sz="1400" dirty="0">
                        <a:latin typeface="Calibri" panose="020F0502020204030204" pitchFamily="34" charset="0"/>
                        <a:cs typeface="Calibri" panose="020F0502020204030204" pitchFamily="34" charset="0"/>
                      </a:endParaRPr>
                    </a:p>
                  </a:txBody>
                  <a:tcPr/>
                </a:tc>
                <a:tc>
                  <a:txBody>
                    <a:bodyPr/>
                    <a:lstStyle/>
                    <a:p>
                      <a:r>
                        <a:rPr lang="en-GB" sz="1400" dirty="0">
                          <a:latin typeface="Calibri" panose="020F0502020204030204" pitchFamily="34" charset="0"/>
                          <a:cs typeface="Calibri" panose="020F0502020204030204" pitchFamily="34" charset="0"/>
                        </a:rPr>
                        <a:t>Index related to related  to the total chlorophyll content.</a:t>
                      </a:r>
                    </a:p>
                  </a:txBody>
                  <a:tcPr/>
                </a:tc>
                <a:extLst>
                  <a:ext uri="{0D108BD9-81ED-4DB2-BD59-A6C34878D82A}">
                    <a16:rowId xmlns:a16="http://schemas.microsoft.com/office/drawing/2014/main" val="10003"/>
                  </a:ext>
                </a:extLst>
              </a:tr>
              <a:tr h="481188">
                <a:tc>
                  <a:txBody>
                    <a:bodyPr/>
                    <a:lstStyle/>
                    <a:p>
                      <a:r>
                        <a:rPr lang="en-GB" sz="1400" b="1" dirty="0">
                          <a:latin typeface="Calibri" panose="020F0502020204030204" pitchFamily="34" charset="0"/>
                          <a:cs typeface="Calibri" panose="020F0502020204030204" pitchFamily="34" charset="0"/>
                        </a:rPr>
                        <a:t>LST</a:t>
                      </a:r>
                    </a:p>
                  </a:txBody>
                  <a:tcPr/>
                </a:tc>
                <a:tc>
                  <a:txBody>
                    <a:bodyPr/>
                    <a:lstStyle/>
                    <a:p>
                      <a:r>
                        <a:rPr lang="en-GB" sz="1400" dirty="0">
                          <a:latin typeface="Calibri" panose="020F0502020204030204" pitchFamily="34" charset="0"/>
                          <a:cs typeface="Calibri" panose="020F0502020204030204" pitchFamily="34" charset="0"/>
                        </a:rPr>
                        <a:t>Land Surface Temperature</a:t>
                      </a:r>
                    </a:p>
                    <a:p>
                      <a:endParaRPr lang="en-GB" sz="1400" dirty="0">
                        <a:latin typeface="Calibri" panose="020F0502020204030204" pitchFamily="34" charset="0"/>
                        <a:cs typeface="Calibri" panose="020F0502020204030204" pitchFamily="34" charset="0"/>
                      </a:endParaRPr>
                    </a:p>
                  </a:txBody>
                  <a:tcPr/>
                </a:tc>
                <a:tc>
                  <a:txBody>
                    <a:bodyPr/>
                    <a:lstStyle/>
                    <a:p>
                      <a:r>
                        <a:rPr lang="en-GB" sz="1400" dirty="0" err="1">
                          <a:latin typeface="Calibri" panose="020F0502020204030204" pitchFamily="34" charset="0"/>
                          <a:cs typeface="Calibri" panose="020F0502020204030204" pitchFamily="34" charset="0"/>
                        </a:rPr>
                        <a:t>Radiative</a:t>
                      </a:r>
                      <a:r>
                        <a:rPr lang="en-GB" sz="1400" dirty="0">
                          <a:latin typeface="Calibri" panose="020F0502020204030204" pitchFamily="34" charset="0"/>
                          <a:cs typeface="Calibri" panose="020F0502020204030204" pitchFamily="34" charset="0"/>
                        </a:rPr>
                        <a:t> skin temperature (°K) of the ground.</a:t>
                      </a:r>
                    </a:p>
                  </a:txBody>
                  <a:tcPr/>
                </a:tc>
                <a:extLst>
                  <a:ext uri="{0D108BD9-81ED-4DB2-BD59-A6C34878D82A}">
                    <a16:rowId xmlns:a16="http://schemas.microsoft.com/office/drawing/2014/main" val="10004"/>
                  </a:ext>
                </a:extLst>
              </a:tr>
            </a:tbl>
          </a:graphicData>
        </a:graphic>
      </p:graphicFrame>
      <p:sp>
        <p:nvSpPr>
          <p:cNvPr id="9" name="Rectangle 8">
            <a:extLst>
              <a:ext uri="{FF2B5EF4-FFF2-40B4-BE49-F238E27FC236}">
                <a16:creationId xmlns:a16="http://schemas.microsoft.com/office/drawing/2014/main" id="{5D91620C-FC11-4E48-B0AB-E90862AA3354}"/>
              </a:ext>
            </a:extLst>
          </p:cNvPr>
          <p:cNvSpPr/>
          <p:nvPr/>
        </p:nvSpPr>
        <p:spPr>
          <a:xfrm>
            <a:off x="396817" y="4050694"/>
            <a:ext cx="4203215" cy="754053"/>
          </a:xfrm>
          <a:prstGeom prst="rect">
            <a:avLst/>
          </a:prstGeom>
        </p:spPr>
        <p:txBody>
          <a:bodyPr wrap="square">
            <a:spAutoFit/>
          </a:bodyPr>
          <a:lstStyle/>
          <a:p>
            <a:pPr marL="285750" indent="-285750">
              <a:buFont typeface="Wingdings" charset="2"/>
              <a:buChar char="ü"/>
            </a:pPr>
            <a:r>
              <a:rPr lang="en-GB" sz="1600" b="1" dirty="0">
                <a:latin typeface="Calibri" panose="020F0502020204030204" pitchFamily="34" charset="0"/>
                <a:cs typeface="Calibri" panose="020F0502020204030204" pitchFamily="34" charset="0"/>
              </a:rPr>
              <a:t>S1 TOC 100m</a:t>
            </a:r>
          </a:p>
          <a:p>
            <a:endParaRPr lang="en-GB" sz="1100" b="1" dirty="0">
              <a:latin typeface="Calibri" panose="020F0502020204030204" pitchFamily="34" charset="0"/>
              <a:cs typeface="Calibri" panose="020F0502020204030204" pitchFamily="34" charset="0"/>
            </a:endParaRPr>
          </a:p>
          <a:p>
            <a:pPr marL="285750" indent="-285750">
              <a:buFont typeface="Wingdings" charset="2"/>
              <a:buChar char="ü"/>
            </a:pPr>
            <a:r>
              <a:rPr lang="en-GB" sz="1600" dirty="0">
                <a:latin typeface="Calibri" panose="020F0502020204030204" pitchFamily="34" charset="0"/>
                <a:cs typeface="Calibri" panose="020F0502020204030204" pitchFamily="34" charset="0"/>
              </a:rPr>
              <a:t>Many more coming soon...</a:t>
            </a:r>
          </a:p>
        </p:txBody>
      </p:sp>
      <p:pic>
        <p:nvPicPr>
          <p:cNvPr id="10" name="Picture 9">
            <a:extLst>
              <a:ext uri="{FF2B5EF4-FFF2-40B4-BE49-F238E27FC236}">
                <a16:creationId xmlns:a16="http://schemas.microsoft.com/office/drawing/2014/main" id="{33FCCF57-6825-2E43-AEB1-799C38C388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5665" y="4481581"/>
            <a:ext cx="1094235" cy="425621"/>
          </a:xfrm>
          <a:prstGeom prst="rect">
            <a:avLst/>
          </a:prstGeom>
        </p:spPr>
      </p:pic>
      <p:pic>
        <p:nvPicPr>
          <p:cNvPr id="11" name="Content Placeholder 3">
            <a:extLst>
              <a:ext uri="{FF2B5EF4-FFF2-40B4-BE49-F238E27FC236}">
                <a16:creationId xmlns:a16="http://schemas.microsoft.com/office/drawing/2014/main" id="{E8C79CA3-FD71-354C-B884-D2DF133AD8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3740271" y="3989138"/>
            <a:ext cx="1379498" cy="49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82EB399A-3B18-6342-9D4F-C3A294AD6B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64828" y="2674567"/>
            <a:ext cx="1029196" cy="635835"/>
          </a:xfrm>
          <a:prstGeom prst="rect">
            <a:avLst/>
          </a:prstGeom>
        </p:spPr>
      </p:pic>
      <p:sp>
        <p:nvSpPr>
          <p:cNvPr id="2" name="Rectangle 1">
            <a:extLst>
              <a:ext uri="{FF2B5EF4-FFF2-40B4-BE49-F238E27FC236}">
                <a16:creationId xmlns:a16="http://schemas.microsoft.com/office/drawing/2014/main" id="{62918671-EC85-1E42-8B65-BF3FA208051B}"/>
              </a:ext>
            </a:extLst>
          </p:cNvPr>
          <p:cNvSpPr/>
          <p:nvPr/>
        </p:nvSpPr>
        <p:spPr>
          <a:xfrm>
            <a:off x="171212" y="812698"/>
            <a:ext cx="9578319" cy="369332"/>
          </a:xfrm>
          <a:prstGeom prst="rect">
            <a:avLst/>
          </a:prstGeom>
        </p:spPr>
        <p:txBody>
          <a:bodyPr wrap="square">
            <a:spAutoFit/>
          </a:bodyPr>
          <a:lstStyle/>
          <a:p>
            <a:pPr algn="just"/>
            <a:r>
              <a:rPr lang="en-US" dirty="0"/>
              <a:t>We are currently focusing on the EO data acquired by ESA optical satellites.</a:t>
            </a:r>
          </a:p>
        </p:txBody>
      </p:sp>
      <p:sp>
        <p:nvSpPr>
          <p:cNvPr id="14" name="TextBox 13">
            <a:extLst>
              <a:ext uri="{FF2B5EF4-FFF2-40B4-BE49-F238E27FC236}">
                <a16:creationId xmlns:a16="http://schemas.microsoft.com/office/drawing/2014/main" id="{E7480482-D3B0-8F43-8D47-2E4BCAB3533D}"/>
              </a:ext>
            </a:extLst>
          </p:cNvPr>
          <p:cNvSpPr txBox="1"/>
          <p:nvPr/>
        </p:nvSpPr>
        <p:spPr>
          <a:xfrm>
            <a:off x="150164" y="216976"/>
            <a:ext cx="10915626" cy="461665"/>
          </a:xfrm>
          <a:prstGeom prst="rect">
            <a:avLst/>
          </a:prstGeom>
          <a:noFill/>
        </p:spPr>
        <p:txBody>
          <a:bodyPr wrap="square" rtlCol="0">
            <a:spAutoFit/>
          </a:bodyPr>
          <a:lstStyle/>
          <a:p>
            <a:r>
              <a:rPr lang="en-US" sz="2400" b="1" dirty="0"/>
              <a:t>FRM4VEG (Fiducial Reference Measurements for Vegetation)</a:t>
            </a:r>
          </a:p>
        </p:txBody>
      </p:sp>
      <p:pic>
        <p:nvPicPr>
          <p:cNvPr id="15" name="Picture 5" descr="S2A_MSIL2A_20190201T043011_N0211_R133_T45QYE_20190201T082036_RGB_Fotor.jpg">
            <a:extLst>
              <a:ext uri="{FF2B5EF4-FFF2-40B4-BE49-F238E27FC236}">
                <a16:creationId xmlns:a16="http://schemas.microsoft.com/office/drawing/2014/main" id="{A8FFE20D-5DB6-C14F-8A7F-9ADE093648F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23139" y="2397089"/>
            <a:ext cx="3570449" cy="4017989"/>
          </a:xfrm>
          <a:prstGeom prst="rect">
            <a:avLst/>
          </a:prstGeom>
        </p:spPr>
      </p:pic>
      <p:sp>
        <p:nvSpPr>
          <p:cNvPr id="16" name="Titre 4">
            <a:extLst>
              <a:ext uri="{FF2B5EF4-FFF2-40B4-BE49-F238E27FC236}">
                <a16:creationId xmlns:a16="http://schemas.microsoft.com/office/drawing/2014/main" id="{672BF5C9-6825-8C48-A642-268011B20DFF}"/>
              </a:ext>
            </a:extLst>
          </p:cNvPr>
          <p:cNvSpPr txBox="1">
            <a:spLocks/>
          </p:cNvSpPr>
          <p:nvPr/>
        </p:nvSpPr>
        <p:spPr bwMode="auto">
          <a:xfrm>
            <a:off x="9838597" y="6169828"/>
            <a:ext cx="2381251" cy="246221"/>
          </a:xfrm>
          <a:prstGeom prst="rect">
            <a:avLst/>
          </a:prstGeom>
          <a:solidFill>
            <a:srgbClr val="FFFFFF">
              <a:alpha val="60000"/>
            </a:srgbClr>
          </a:solid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US" sz="1000" dirty="0"/>
              <a:t>Sentinel-2, Ganges Delta, India</a:t>
            </a:r>
          </a:p>
        </p:txBody>
      </p:sp>
    </p:spTree>
    <p:extLst>
      <p:ext uri="{BB962C8B-B14F-4D97-AF65-F5344CB8AC3E}">
        <p14:creationId xmlns:p14="http://schemas.microsoft.com/office/powerpoint/2010/main" val="662157459"/>
      </p:ext>
    </p:extLst>
  </p:cSld>
  <p:clrMapOvr>
    <a:masterClrMapping/>
  </p:clrMapOvr>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ESA Presentation 16-9_Slovenia.potx" id="{B4B7490A-53FE-4E20-AAB8-88372E67B561}" vid="{BCEB71B1-FD63-4BD6-B008-F7DFC94BF6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2.xml><?xml version="1.0" encoding="utf-8"?>
<ds:datastoreItem xmlns:ds="http://schemas.openxmlformats.org/officeDocument/2006/customXml" ds:itemID="{2D587E21-31CA-408E-A5B1-4B7F0D8D9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22279E-2C4C-4C93-8498-455A58D1433E}">
  <ds:schemaRefs>
    <ds:schemaRef ds:uri="http://www.w3.org/XML/1998/namespace"/>
    <ds:schemaRef ds:uri="http://purl.org/dc/term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f2760952-b3bb-408f-ace6-eb1e07642b86"/>
  </ds:schemaRefs>
</ds:datastoreItem>
</file>

<file path=docProps/app.xml><?xml version="1.0" encoding="utf-8"?>
<Properties xmlns="http://schemas.openxmlformats.org/officeDocument/2006/extended-properties" xmlns:vt="http://schemas.openxmlformats.org/officeDocument/2006/docPropsVTypes">
  <Template>ESA Presentation 16-9</Template>
  <TotalTime>18611</TotalTime>
  <Words>2234</Words>
  <Application>Microsoft Macintosh PowerPoint</Application>
  <PresentationFormat>Custom</PresentationFormat>
  <Paragraphs>427</Paragraphs>
  <Slides>26</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Arial1</vt:lpstr>
      <vt:lpstr>Arial2</vt:lpstr>
      <vt:lpstr>ArialMT</vt:lpstr>
      <vt:lpstr>Arial</vt:lpstr>
      <vt:lpstr>Calibri</vt:lpstr>
      <vt:lpstr>Courier New</vt:lpstr>
      <vt:lpstr>Verdana</vt:lpstr>
      <vt:lpstr>Wingdings</vt:lpstr>
      <vt:lpstr>Esa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Sentinel-2 Constellation Mission Operations Review </dc:title>
  <dc:subject/>
  <dc:creator/>
  <cp:keywords/>
  <dc:description/>
  <cp:lastModifiedBy>Nickeson, Jaime (GSFC-618.0)[SCIENCE SYSTEMS AND APPLICATIONS INC]</cp:lastModifiedBy>
  <cp:revision>686</cp:revision>
  <cp:lastPrinted>2018-06-26T14:30:25Z</cp:lastPrinted>
  <dcterms:created xsi:type="dcterms:W3CDTF">2017-01-12T11:24:09Z</dcterms:created>
  <dcterms:modified xsi:type="dcterms:W3CDTF">2019-06-21T15:19:49Z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ies>
</file>